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2" r:id="rId7"/>
    <p:sldId id="263" r:id="rId8"/>
    <p:sldId id="264" r:id="rId9"/>
    <p:sldId id="275" r:id="rId10"/>
    <p:sldId id="270" r:id="rId11"/>
    <p:sldId id="271" r:id="rId12"/>
    <p:sldId id="265" r:id="rId13"/>
    <p:sldId id="266" r:id="rId14"/>
    <p:sldId id="267" r:id="rId15"/>
    <p:sldId id="268" r:id="rId16"/>
    <p:sldId id="272" r:id="rId17"/>
    <p:sldId id="269" r:id="rId18"/>
    <p:sldId id="273" r:id="rId19"/>
    <p:sldId id="274" r:id="rId20"/>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078"/>
    <a:srgbClr val="32B9C8"/>
    <a:srgbClr val="A0328C"/>
    <a:srgbClr val="BE006E"/>
    <a:srgbClr val="DCE1E6"/>
    <a:srgbClr val="C8CDD2"/>
    <a:srgbClr val="F09655"/>
    <a:srgbClr val="D000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74" autoAdjust="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A91B97D-52DB-AF47-8612-CED9511EFBE8}" type="datetimeFigureOut">
              <a:rPr lang="fr-FR" smtClean="0"/>
              <a:t>10/09/2024</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F6E3C25-AC27-0A47-A993-ADC13CFAEF52}" type="slidenum">
              <a:rPr lang="fr-FR" smtClean="0"/>
              <a:t>‹N°›</a:t>
            </a:fld>
            <a:endParaRPr lang="fr-FR"/>
          </a:p>
        </p:txBody>
      </p:sp>
    </p:spTree>
    <p:extLst>
      <p:ext uri="{BB962C8B-B14F-4D97-AF65-F5344CB8AC3E}">
        <p14:creationId xmlns:p14="http://schemas.microsoft.com/office/powerpoint/2010/main" val="346614407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7F014C4-666F-6D47-97F5-59D6F8180AB6}" type="datetimeFigureOut">
              <a:rPr lang="fr-FR" smtClean="0"/>
              <a:t>10/09/2024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DEFFC59-6F8C-8B47-A033-00C0635944CE}" type="slidenum">
              <a:rPr lang="fr-FR" smtClean="0"/>
              <a:t>‹N°›</a:t>
            </a:fld>
            <a:endParaRPr lang="fr-FR"/>
          </a:p>
        </p:txBody>
      </p:sp>
    </p:spTree>
    <p:extLst>
      <p:ext uri="{BB962C8B-B14F-4D97-AF65-F5344CB8AC3E}">
        <p14:creationId xmlns:p14="http://schemas.microsoft.com/office/powerpoint/2010/main" val="2755375446"/>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337049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2075D26-B29E-5A45-8854-08328C188555}" type="datetime1">
              <a:rPr lang="fr-FR" smtClean="0"/>
              <a:t>10/09/2024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194637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C996E6C-A1CA-6148-A7F5-A40566B6B6FA}" type="datetime1">
              <a:rPr lang="fr-FR" smtClean="0"/>
              <a:t>10/09/2024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972366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8D208AB-0947-7E40-8A78-BAEC65C43A67}" type="datetime1">
              <a:rPr lang="fr-FR" smtClean="0"/>
              <a:t>10/09/2024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104041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C394F8-20E2-AD46-B525-534AEACB1B0F}" type="datetime1">
              <a:rPr lang="fr-FR" smtClean="0"/>
              <a:t>10/09/2024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2200065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CEF6087-E39E-4840-AF76-DBDE0346F0AA}" type="datetime1">
              <a:rPr lang="fr-FR" smtClean="0"/>
              <a:t>10/09/2024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362646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69DC182-332B-2B44-B010-453DEE9EAEB6}" type="datetime1">
              <a:rPr lang="fr-FR" smtClean="0"/>
              <a:t>10/09/2024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385873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1F65CF7-D472-E448-82A8-2A457BF2DEB7}" type="datetime1">
              <a:rPr lang="fr-FR" smtClean="0"/>
              <a:t>10/09/2024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1411782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096A3A67-6F32-C446-A06E-08EAFB8518FC}" type="datetime1">
              <a:rPr lang="fr-FR" smtClean="0"/>
              <a:t>10/09/2024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98200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E560F3-2307-F844-937B-B82938D16352}" type="datetime1">
              <a:rPr lang="fr-FR" smtClean="0"/>
              <a:t>10/09/2024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222750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FB7C544-DA4C-BD4F-AACA-FDD5D2657FEB}" type="datetime1">
              <a:rPr lang="fr-FR" smtClean="0"/>
              <a:t>10/09/2024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2657922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42CF5D3-F87B-E843-9E36-6B94187B9E1D}" type="datetime1">
              <a:rPr lang="fr-FR" smtClean="0"/>
              <a:t>10/09/2024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160CCC-7D0A-F04A-9AF8-6877C455741A}" type="slidenum">
              <a:rPr lang="fr-FR" smtClean="0"/>
              <a:t>‹N°›</a:t>
            </a:fld>
            <a:endParaRPr lang="fr-FR"/>
          </a:p>
        </p:txBody>
      </p:sp>
    </p:spTree>
    <p:extLst>
      <p:ext uri="{BB962C8B-B14F-4D97-AF65-F5344CB8AC3E}">
        <p14:creationId xmlns:p14="http://schemas.microsoft.com/office/powerpoint/2010/main" val="2610595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8CBA7-E218-0A41-8C6A-AAA79D1102F4}" type="datetime1">
              <a:rPr lang="fr-FR" smtClean="0"/>
              <a:t>10/09/2024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60CCC-7D0A-F04A-9AF8-6877C455741A}" type="slidenum">
              <a:rPr lang="fr-FR" smtClean="0"/>
              <a:t>‹N°›</a:t>
            </a:fld>
            <a:endParaRPr lang="fr-FR"/>
          </a:p>
        </p:txBody>
      </p:sp>
    </p:spTree>
    <p:extLst>
      <p:ext uri="{BB962C8B-B14F-4D97-AF65-F5344CB8AC3E}">
        <p14:creationId xmlns:p14="http://schemas.microsoft.com/office/powerpoint/2010/main" val="1649822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Adrien.chauveau@te32.fr" TargetMode="Externa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operat.ademe.fr/"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33298"/>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Sous-titre 2"/>
          <p:cNvSpPr>
            <a:spLocks noGrp="1"/>
          </p:cNvSpPr>
          <p:nvPr>
            <p:ph type="subTitle" idx="1"/>
          </p:nvPr>
        </p:nvSpPr>
        <p:spPr>
          <a:xfrm>
            <a:off x="905792" y="4676503"/>
            <a:ext cx="3744503" cy="1297577"/>
          </a:xfrm>
        </p:spPr>
        <p:txBody>
          <a:bodyPr lIns="0" tIns="0" rIns="0" bIns="0">
            <a:noAutofit/>
          </a:bodyPr>
          <a:lstStyle/>
          <a:p>
            <a:pPr algn="l">
              <a:lnSpc>
                <a:spcPts val="3000"/>
              </a:lnSpc>
            </a:pPr>
            <a:r>
              <a:rPr lang="fr-FR" sz="1800" dirty="0">
                <a:solidFill>
                  <a:schemeClr val="tx1">
                    <a:lumMod val="75000"/>
                    <a:lumOff val="25000"/>
                  </a:schemeClr>
                </a:solidFill>
                <a:latin typeface="Titillium"/>
              </a:rPr>
              <a:t>Adrien CHAUVEAU</a:t>
            </a:r>
          </a:p>
          <a:p>
            <a:pPr algn="l">
              <a:lnSpc>
                <a:spcPts val="3000"/>
              </a:lnSpc>
            </a:pPr>
            <a:r>
              <a:rPr lang="fr-FR" sz="1800" dirty="0">
                <a:solidFill>
                  <a:schemeClr val="tx1">
                    <a:lumMod val="75000"/>
                    <a:lumOff val="25000"/>
                  </a:schemeClr>
                </a:solidFill>
                <a:latin typeface="Titillium"/>
              </a:rPr>
              <a:t>05 62 61 84 94 </a:t>
            </a:r>
          </a:p>
          <a:p>
            <a:pPr algn="l">
              <a:lnSpc>
                <a:spcPts val="3000"/>
              </a:lnSpc>
            </a:pPr>
            <a:r>
              <a:rPr lang="fr-FR" sz="1800" dirty="0">
                <a:solidFill>
                  <a:schemeClr val="tx1">
                    <a:lumMod val="75000"/>
                    <a:lumOff val="25000"/>
                  </a:schemeClr>
                </a:solidFill>
                <a:latin typeface="Titillium"/>
                <a:hlinkClick r:id="rId2"/>
              </a:rPr>
              <a:t>adrien.chauveau@te32.fr</a:t>
            </a:r>
            <a:endParaRPr lang="fr-FR" sz="1800" dirty="0">
              <a:solidFill>
                <a:schemeClr val="tx1">
                  <a:lumMod val="75000"/>
                  <a:lumOff val="25000"/>
                </a:schemeClr>
              </a:solidFill>
              <a:latin typeface="Titillium"/>
            </a:endParaRPr>
          </a:p>
          <a:p>
            <a:pPr algn="l">
              <a:lnSpc>
                <a:spcPts val="3000"/>
              </a:lnSpc>
            </a:pPr>
            <a:endParaRPr lang="fr-FR" sz="1800" dirty="0">
              <a:solidFill>
                <a:schemeClr val="tx1">
                  <a:lumMod val="75000"/>
                  <a:lumOff val="25000"/>
                </a:schemeClr>
              </a:solidFill>
              <a:latin typeface="Titillium"/>
            </a:endParaRPr>
          </a:p>
        </p:txBody>
      </p:sp>
      <p:sp>
        <p:nvSpPr>
          <p:cNvPr id="15" name="ZoneTexte 14"/>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a:t>
            </a:fld>
            <a:endParaRPr lang="fr-FR" sz="1500" dirty="0">
              <a:solidFill>
                <a:schemeClr val="bg1"/>
              </a:solidFill>
              <a:latin typeface="Titillium"/>
            </a:endParaRPr>
          </a:p>
        </p:txBody>
      </p:sp>
      <p:pic>
        <p:nvPicPr>
          <p:cNvPr id="11" name="Image 10"/>
          <p:cNvPicPr>
            <a:picLocks noChangeAspect="1"/>
          </p:cNvPicPr>
          <p:nvPr/>
        </p:nvPicPr>
        <p:blipFill>
          <a:blip r:embed="rId3"/>
          <a:stretch>
            <a:fillRect/>
          </a:stretch>
        </p:blipFill>
        <p:spPr>
          <a:xfrm>
            <a:off x="0" y="0"/>
            <a:ext cx="3605784" cy="1731264"/>
          </a:xfrm>
          <a:prstGeom prst="rect">
            <a:avLst/>
          </a:prstGeom>
        </p:spPr>
      </p:pic>
      <p:pic>
        <p:nvPicPr>
          <p:cNvPr id="7" name="Image 6">
            <a:extLst>
              <a:ext uri="{FF2B5EF4-FFF2-40B4-BE49-F238E27FC236}">
                <a16:creationId xmlns:a16="http://schemas.microsoft.com/office/drawing/2014/main" id="{15B8EAAB-A368-BF19-0E47-0F33E275B65D}"/>
              </a:ext>
            </a:extLst>
          </p:cNvPr>
          <p:cNvPicPr>
            <a:picLocks noChangeAspect="1"/>
          </p:cNvPicPr>
          <p:nvPr/>
        </p:nvPicPr>
        <p:blipFill>
          <a:blip r:embed="rId4">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pic>
        <p:nvPicPr>
          <p:cNvPr id="5" name="Image 4">
            <a:extLst>
              <a:ext uri="{FF2B5EF4-FFF2-40B4-BE49-F238E27FC236}">
                <a16:creationId xmlns:a16="http://schemas.microsoft.com/office/drawing/2014/main" id="{DB4A0805-7CCA-B77B-C42A-DBD0744BC31F}"/>
              </a:ext>
            </a:extLst>
          </p:cNvPr>
          <p:cNvPicPr>
            <a:picLocks noChangeAspect="1"/>
          </p:cNvPicPr>
          <p:nvPr/>
        </p:nvPicPr>
        <p:blipFill>
          <a:blip r:embed="rId4">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sp>
        <p:nvSpPr>
          <p:cNvPr id="6" name="ZoneTexte 5">
            <a:extLst>
              <a:ext uri="{FF2B5EF4-FFF2-40B4-BE49-F238E27FC236}">
                <a16:creationId xmlns:a16="http://schemas.microsoft.com/office/drawing/2014/main" id="{D8FF22E2-95BE-10B7-170C-65968DEC3392}"/>
              </a:ext>
            </a:extLst>
          </p:cNvPr>
          <p:cNvSpPr txBox="1"/>
          <p:nvPr/>
        </p:nvSpPr>
        <p:spPr>
          <a:xfrm>
            <a:off x="787449" y="1968270"/>
            <a:ext cx="7593212" cy="2123658"/>
          </a:xfrm>
          <a:prstGeom prst="rect">
            <a:avLst/>
          </a:prstGeom>
          <a:noFill/>
        </p:spPr>
        <p:txBody>
          <a:bodyPr wrap="square">
            <a:spAutoFit/>
          </a:bodyPr>
          <a:lstStyle/>
          <a:p>
            <a:r>
              <a:rPr lang="fr-FR" sz="4400" b="1" dirty="0">
                <a:solidFill>
                  <a:srgbClr val="A0328C"/>
                </a:solidFill>
                <a:latin typeface="Titillium"/>
              </a:rPr>
              <a:t>Les missions pour </a:t>
            </a:r>
          </a:p>
          <a:p>
            <a:r>
              <a:rPr lang="fr-FR" sz="4400" b="1" dirty="0">
                <a:solidFill>
                  <a:srgbClr val="A0328C"/>
                </a:solidFill>
                <a:latin typeface="Titillium"/>
              </a:rPr>
              <a:t>la rénovation énergétique </a:t>
            </a:r>
          </a:p>
          <a:p>
            <a:r>
              <a:rPr lang="fr-FR" sz="4400" b="1" dirty="0">
                <a:solidFill>
                  <a:srgbClr val="A0328C"/>
                </a:solidFill>
                <a:latin typeface="Titillium"/>
              </a:rPr>
              <a:t>des bâtiments publics</a:t>
            </a:r>
            <a:endParaRPr lang="fr-FR" sz="4400" b="1" dirty="0"/>
          </a:p>
        </p:txBody>
      </p:sp>
    </p:spTree>
    <p:extLst>
      <p:ext uri="{BB962C8B-B14F-4D97-AF65-F5344CB8AC3E}">
        <p14:creationId xmlns:p14="http://schemas.microsoft.com/office/powerpoint/2010/main" val="168163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10</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aides financières</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001487"/>
            <a:ext cx="8880452" cy="516426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just">
              <a:buSzPts val="1000"/>
              <a:tabLst>
                <a:tab pos="228600" algn="l"/>
              </a:tabLst>
            </a:pPr>
            <a:r>
              <a:rPr lang="fr-FR" sz="2000" b="1" dirty="0">
                <a:latin typeface="Titillium"/>
              </a:rPr>
              <a:t>Pour les logements communaux </a:t>
            </a:r>
          </a:p>
          <a:p>
            <a:pPr lvl="0" algn="just">
              <a:buSzPts val="1000"/>
              <a:tabLst>
                <a:tab pos="228600" algn="l"/>
              </a:tabLst>
            </a:pPr>
            <a:endParaRPr lang="fr-FR" sz="1000" b="1" dirty="0">
              <a:latin typeface="Titillium"/>
            </a:endParaRPr>
          </a:p>
          <a:p>
            <a:pPr marL="285750" lvl="0" indent="-285750" algn="just">
              <a:lnSpc>
                <a:spcPct val="107000"/>
              </a:lnSpc>
              <a:buFont typeface="Courier New" panose="02070309020205020404" pitchFamily="49" charset="0"/>
              <a:buChar char="o"/>
            </a:pPr>
            <a:r>
              <a:rPr lang="fr-FR" sz="1800" dirty="0">
                <a:effectLst/>
                <a:latin typeface="Titillium" panose="00000500000000000000" pitchFamily="50" charset="0"/>
                <a:ea typeface="Calibri" panose="020F0502020204030204" pitchFamily="34" charset="0"/>
                <a:cs typeface="Times New Roman" panose="02020603050405020304" pitchFamily="18" charset="0"/>
              </a:rPr>
              <a:t>Région Occitanie (Atteinte de l’étiquette énergétique C et gain d’au moins 30% sur la consommation d’énergie) : 5000 € par logement social, bonifié de 2000 € supplémentaire si le logement est conventionné avec l’Etat ;</a:t>
            </a:r>
          </a:p>
          <a:p>
            <a:pPr marL="285750" lvl="0" indent="-285750" algn="just">
              <a:lnSpc>
                <a:spcPct val="107000"/>
              </a:lnSpc>
              <a:buFont typeface="Courier New" panose="02070309020205020404" pitchFamily="49" charset="0"/>
              <a:buChar char="o"/>
            </a:pPr>
            <a:endParaRPr lang="fr-FR" sz="1800" dirty="0">
              <a:latin typeface="Titillium" panose="00000500000000000000" pitchFamily="50" charset="0"/>
              <a:ea typeface="Calibri" panose="020F0502020204030204" pitchFamily="34" charset="0"/>
              <a:cs typeface="Times New Roman" panose="02020603050405020304" pitchFamily="18" charset="0"/>
            </a:endParaRPr>
          </a:p>
          <a:p>
            <a:pPr marL="285750" indent="-285750" algn="just">
              <a:lnSpc>
                <a:spcPct val="107000"/>
              </a:lnSpc>
              <a:buFont typeface="Courier New" panose="02070309020205020404" pitchFamily="49" charset="0"/>
              <a:buChar char="o"/>
            </a:pPr>
            <a:r>
              <a:rPr lang="fr-FR" sz="1800" dirty="0">
                <a:effectLst/>
                <a:latin typeface="Titillium" panose="00000500000000000000" pitchFamily="50" charset="0"/>
                <a:ea typeface="Calibri" panose="020F0502020204030204" pitchFamily="34" charset="0"/>
                <a:cs typeface="Times New Roman" panose="02020603050405020304" pitchFamily="18" charset="0"/>
              </a:rPr>
              <a:t>CD32 (Atteinte de l’étiquette énergétique C) : 10% du montant HT des travaux à destination des logements sociaux ;</a:t>
            </a:r>
          </a:p>
          <a:p>
            <a:pPr marL="285750" lvl="0" indent="-285750" algn="just">
              <a:lnSpc>
                <a:spcPct val="107000"/>
              </a:lnSpc>
              <a:buFont typeface="Courier New" panose="02070309020205020404" pitchFamily="49" charset="0"/>
              <a:buChar char="o"/>
            </a:pPr>
            <a:endParaRPr lang="fr-FR" sz="1800" dirty="0">
              <a:effectLst/>
              <a:latin typeface="Titillium" panose="00000500000000000000" pitchFamily="50" charset="0"/>
              <a:ea typeface="Calibri" panose="020F0502020204030204" pitchFamily="34" charset="0"/>
              <a:cs typeface="Times New Roman" panose="02020603050405020304" pitchFamily="18" charset="0"/>
            </a:endParaRPr>
          </a:p>
          <a:p>
            <a:pPr lvl="0" algn="just">
              <a:lnSpc>
                <a:spcPct val="107000"/>
              </a:lnSpc>
            </a:pPr>
            <a:endParaRPr lang="fr-FR" sz="1000" dirty="0">
              <a:effectLst/>
              <a:latin typeface="Titillium" panose="00000500000000000000" pitchFamily="50" charset="0"/>
              <a:ea typeface="Calibri" panose="020F0502020204030204" pitchFamily="34" charset="0"/>
              <a:cs typeface="Times New Roman" panose="02020603050405020304" pitchFamily="18" charset="0"/>
            </a:endParaRPr>
          </a:p>
          <a:p>
            <a:pPr marL="285750" lvl="0" indent="-285750" algn="just">
              <a:lnSpc>
                <a:spcPct val="107000"/>
              </a:lnSpc>
              <a:buFont typeface="Courier New" panose="02070309020205020404" pitchFamily="49" charset="0"/>
              <a:buChar char="o"/>
            </a:pPr>
            <a:r>
              <a:rPr lang="fr-FR" sz="1800" dirty="0">
                <a:effectLst/>
                <a:latin typeface="Titillium" panose="00000500000000000000" pitchFamily="50" charset="0"/>
                <a:ea typeface="Calibri" panose="020F0502020204030204" pitchFamily="34" charset="0"/>
                <a:cs typeface="Times New Roman" panose="02020603050405020304" pitchFamily="18" charset="0"/>
              </a:rPr>
              <a:t>DETR (Atteinte de l’étiquette énergétique C) : entre 20% et 40% du montant HT des travaux pour les logements sociaux conventionnés ;</a:t>
            </a:r>
          </a:p>
          <a:p>
            <a:pPr lvl="0" algn="just">
              <a:lnSpc>
                <a:spcPct val="107000"/>
              </a:lnSpc>
            </a:pPr>
            <a:endParaRPr lang="fr-FR" sz="1000" dirty="0">
              <a:effectLst/>
              <a:latin typeface="Titillium" panose="00000500000000000000" pitchFamily="50" charset="0"/>
              <a:ea typeface="Calibri" panose="020F0502020204030204" pitchFamily="34" charset="0"/>
              <a:cs typeface="Times New Roman" panose="02020603050405020304" pitchFamily="18" charset="0"/>
            </a:endParaRPr>
          </a:p>
          <a:p>
            <a:pPr lvl="0" algn="just">
              <a:lnSpc>
                <a:spcPct val="107000"/>
              </a:lnSpc>
            </a:pPr>
            <a:endParaRPr lang="fr-FR" sz="1000" dirty="0">
              <a:effectLst/>
              <a:latin typeface="Titillium" panose="00000500000000000000" pitchFamily="50" charset="0"/>
              <a:ea typeface="Calibri" panose="020F0502020204030204" pitchFamily="34" charset="0"/>
              <a:cs typeface="Times New Roman" panose="02020603050405020304" pitchFamily="18" charset="0"/>
            </a:endParaRPr>
          </a:p>
          <a:p>
            <a:pPr marL="285750" lvl="0" indent="-285750" algn="just">
              <a:lnSpc>
                <a:spcPct val="107000"/>
              </a:lnSpc>
              <a:buFont typeface="Courier New" panose="02070309020205020404" pitchFamily="49" charset="0"/>
              <a:buChar char="o"/>
            </a:pPr>
            <a:r>
              <a:rPr lang="fr-FR" sz="1800" dirty="0">
                <a:effectLst/>
                <a:latin typeface="Titillium" panose="00000500000000000000" pitchFamily="50" charset="0"/>
                <a:ea typeface="Calibri" panose="020F0502020204030204" pitchFamily="34" charset="0"/>
                <a:cs typeface="Times New Roman" panose="02020603050405020304" pitchFamily="18" charset="0"/>
              </a:rPr>
              <a:t>FONDS VERT (gain d’au moins 40% sur la consommation d’énergie et baisse significative des émissions de GES) : entre 20% et 40% du montant HT des travaux pour tous les logements.</a:t>
            </a:r>
          </a:p>
        </p:txBody>
      </p:sp>
      <p:sp>
        <p:nvSpPr>
          <p:cNvPr id="6" name="ZoneTexte 5">
            <a:extLst>
              <a:ext uri="{FF2B5EF4-FFF2-40B4-BE49-F238E27FC236}">
                <a16:creationId xmlns:a16="http://schemas.microsoft.com/office/drawing/2014/main" id="{529A225E-514F-1708-735C-4CA23B8BE493}"/>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751107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11</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aides financières</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389806"/>
            <a:ext cx="8880452" cy="4775946"/>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just">
              <a:buSzPts val="1000"/>
              <a:tabLst>
                <a:tab pos="228600" algn="l"/>
              </a:tabLst>
            </a:pPr>
            <a:r>
              <a:rPr lang="fr-FR" sz="2000" b="1" dirty="0">
                <a:latin typeface="Titillium"/>
              </a:rPr>
              <a:t>Pour les bâtiments tertiaires</a:t>
            </a:r>
          </a:p>
          <a:p>
            <a:pPr lvl="0" algn="just">
              <a:buSzPts val="1000"/>
              <a:tabLst>
                <a:tab pos="228600" algn="l"/>
              </a:tabLst>
            </a:pPr>
            <a:endParaRPr lang="fr-FR" sz="2000" b="1" dirty="0">
              <a:latin typeface="Titillium"/>
            </a:endParaRPr>
          </a:p>
          <a:p>
            <a:pPr marL="342900" lvl="0" indent="-342900" algn="just">
              <a:lnSpc>
                <a:spcPct val="107000"/>
              </a:lnSpc>
              <a:buFont typeface="Courier New" panose="02070309020205020404" pitchFamily="49" charset="0"/>
              <a:buChar char="o"/>
            </a:pPr>
            <a:r>
              <a:rPr lang="fr-FR" sz="2000" dirty="0">
                <a:effectLst/>
                <a:latin typeface="Titillium" panose="00000500000000000000" pitchFamily="50" charset="0"/>
                <a:ea typeface="Calibri" panose="020F0502020204030204" pitchFamily="34" charset="0"/>
                <a:cs typeface="Times New Roman" panose="02020603050405020304" pitchFamily="18" charset="0"/>
              </a:rPr>
              <a:t>Région Occitanie (Atteinte de l’étiquette énergétique B ou atteinte de l’étiquette C et gain d’au moins 30% sur la consommation d’énergie) : de 15 à 25% des dépenses éligibles HT, assiette éligible plafonnée à 200 000 €HT</a:t>
            </a:r>
            <a:r>
              <a:rPr lang="fr-FR" sz="2000" dirty="0">
                <a:solidFill>
                  <a:srgbClr val="FF0000"/>
                </a:solidFill>
                <a:effectLst/>
                <a:latin typeface="Titillium" panose="00000500000000000000" pitchFamily="50" charset="0"/>
                <a:ea typeface="Calibri" panose="020F0502020204030204" pitchFamily="34" charset="0"/>
                <a:cs typeface="Times New Roman" panose="02020603050405020304" pitchFamily="18" charset="0"/>
              </a:rPr>
              <a:t> </a:t>
            </a:r>
            <a:r>
              <a:rPr lang="fr-FR" sz="2000" dirty="0">
                <a:effectLst/>
                <a:latin typeface="Titillium" panose="00000500000000000000" pitchFamily="50" charset="0"/>
                <a:ea typeface="Calibri" panose="020F0502020204030204" pitchFamily="34" charset="0"/>
                <a:cs typeface="Times New Roman" panose="02020603050405020304" pitchFamily="18" charset="0"/>
              </a:rPr>
              <a:t>;</a:t>
            </a:r>
          </a:p>
          <a:p>
            <a:pPr lvl="0" algn="just">
              <a:lnSpc>
                <a:spcPct val="107000"/>
              </a:lnSpc>
            </a:pPr>
            <a:endParaRPr lang="fr-FR" sz="2000" dirty="0">
              <a:effectLst/>
              <a:latin typeface="Titillium" panose="00000500000000000000" pitchFamily="50" charset="0"/>
              <a:ea typeface="Calibri" panose="020F0502020204030204" pitchFamily="34"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fr-FR" sz="2000" dirty="0">
                <a:effectLst/>
                <a:latin typeface="Titillium" panose="00000500000000000000" pitchFamily="50" charset="0"/>
                <a:ea typeface="Calibri" panose="020F0502020204030204" pitchFamily="34" charset="0"/>
                <a:cs typeface="Times New Roman" panose="02020603050405020304" pitchFamily="18" charset="0"/>
              </a:rPr>
              <a:t>DETR (Atteinte de l’étiquette énergétique C) : entre 20% et 40% du montant HT des travaux ;</a:t>
            </a:r>
          </a:p>
          <a:p>
            <a:pPr lvl="0" algn="just">
              <a:lnSpc>
                <a:spcPct val="107000"/>
              </a:lnSpc>
            </a:pPr>
            <a:endParaRPr lang="fr-FR" sz="2000" dirty="0">
              <a:effectLst/>
              <a:latin typeface="Titillium" panose="00000500000000000000" pitchFamily="50" charset="0"/>
              <a:ea typeface="Calibri" panose="020F0502020204030204" pitchFamily="34"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fr-FR" sz="2000" dirty="0">
                <a:effectLst/>
                <a:latin typeface="Titillium" panose="00000500000000000000" pitchFamily="50" charset="0"/>
                <a:ea typeface="Calibri" panose="020F0502020204030204" pitchFamily="34" charset="0"/>
                <a:cs typeface="Times New Roman" panose="02020603050405020304" pitchFamily="18" charset="0"/>
              </a:rPr>
              <a:t>CD32 (Atteinte de l’étiquette énergétique C) : 10% du montant HT des travaux  si celui-ci est inférieur à 100 000 €HT, 20% du montant HT des travaux si celui-ci est supérieur à 100 000 €HT ;</a:t>
            </a:r>
          </a:p>
          <a:p>
            <a:pPr lvl="0" algn="just">
              <a:lnSpc>
                <a:spcPct val="107000"/>
              </a:lnSpc>
            </a:pPr>
            <a:endParaRPr lang="fr-FR" sz="2000" dirty="0">
              <a:effectLst/>
              <a:latin typeface="Titillium" panose="00000500000000000000" pitchFamily="50" charset="0"/>
              <a:ea typeface="Calibri" panose="020F0502020204030204" pitchFamily="34"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fr-FR" sz="2000" dirty="0">
                <a:effectLst/>
                <a:latin typeface="Titillium" panose="00000500000000000000" pitchFamily="50" charset="0"/>
                <a:ea typeface="Calibri" panose="020F0502020204030204" pitchFamily="34" charset="0"/>
                <a:cs typeface="Times New Roman" panose="02020603050405020304" pitchFamily="18" charset="0"/>
              </a:rPr>
              <a:t>FONDS VERT (gain d’au moins 40% sur la consommation d’énergie et baisse significative des émissions de GES) : entre 20% et 40% du montant HT.</a:t>
            </a:r>
          </a:p>
          <a:p>
            <a:pPr lvl="0" algn="just">
              <a:buSzPts val="1000"/>
              <a:tabLst>
                <a:tab pos="228600" algn="l"/>
              </a:tabLst>
            </a:pPr>
            <a:endParaRPr lang="fr-FR" sz="2000" b="1" dirty="0">
              <a:latin typeface="Titillium"/>
            </a:endParaRPr>
          </a:p>
          <a:p>
            <a:pPr lvl="0" algn="just">
              <a:buSzPts val="1000"/>
              <a:tabLst>
                <a:tab pos="228600" algn="l"/>
              </a:tabLst>
            </a:pPr>
            <a:endParaRPr lang="fr-FR" sz="1000" b="1" dirty="0">
              <a:latin typeface="Titillium"/>
            </a:endParaRPr>
          </a:p>
        </p:txBody>
      </p:sp>
      <p:sp>
        <p:nvSpPr>
          <p:cNvPr id="6" name="ZoneTexte 5">
            <a:extLst>
              <a:ext uri="{FF2B5EF4-FFF2-40B4-BE49-F238E27FC236}">
                <a16:creationId xmlns:a16="http://schemas.microsoft.com/office/drawing/2014/main" id="{A920502F-4825-DC0A-D62B-8BE28B97B158}"/>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1322172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12</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8965246" cy="6105876"/>
          </a:xfrm>
        </p:spPr>
        <p:txBody>
          <a:bodyPr>
            <a:normAutofit/>
          </a:bodyPr>
          <a:lstStyle/>
          <a:p>
            <a:pPr algn="l"/>
            <a:r>
              <a:rPr lang="fr-FR" sz="4000" b="1" dirty="0">
                <a:solidFill>
                  <a:srgbClr val="A0328C"/>
                </a:solidFill>
                <a:latin typeface="Titillium"/>
              </a:rPr>
              <a:t>Exemple et retour d’expérience </a:t>
            </a:r>
            <a:br>
              <a:rPr lang="fr-FR" sz="4000" b="1" dirty="0">
                <a:solidFill>
                  <a:srgbClr val="A0328C"/>
                </a:solidFill>
                <a:latin typeface="Titillium"/>
              </a:rPr>
            </a:br>
            <a:br>
              <a:rPr lang="fr-FR" sz="4000" b="1" dirty="0">
                <a:solidFill>
                  <a:srgbClr val="A0328C"/>
                </a:solidFill>
                <a:latin typeface="Titillium"/>
              </a:rPr>
            </a:br>
            <a:r>
              <a:rPr lang="fr-FR" sz="4000" b="1" dirty="0">
                <a:solidFill>
                  <a:srgbClr val="A0328C"/>
                </a:solidFill>
                <a:latin typeface="Titillium"/>
              </a:rPr>
              <a:t>Commune de CASTIN</a:t>
            </a:r>
            <a:br>
              <a:rPr lang="fr-FR" sz="4000" b="1" dirty="0">
                <a:solidFill>
                  <a:srgbClr val="A0328C"/>
                </a:solidFill>
                <a:latin typeface="Titillium"/>
              </a:rPr>
            </a:br>
            <a:br>
              <a:rPr lang="fr-FR" sz="4000" b="1" dirty="0">
                <a:solidFill>
                  <a:srgbClr val="A0328C"/>
                </a:solidFill>
                <a:latin typeface="Titillium"/>
              </a:rPr>
            </a:br>
            <a:r>
              <a:rPr lang="fr-FR" sz="4000" b="1" dirty="0">
                <a:solidFill>
                  <a:srgbClr val="A0328C"/>
                </a:solidFill>
                <a:latin typeface="Titillium"/>
              </a:rPr>
              <a:t>Etudes et rénovations du logement communal et de la salle des fêtes</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lvl="1" algn="just"/>
            <a:endParaRPr lang="fr-FR" sz="2000" dirty="0">
              <a:latin typeface="Titillium"/>
            </a:endParaRPr>
          </a:p>
          <a:p>
            <a:pPr algn="just"/>
            <a:endParaRPr lang="fr-FR" sz="2000" dirty="0">
              <a:latin typeface="Titillium"/>
            </a:endParaRPr>
          </a:p>
        </p:txBody>
      </p:sp>
      <p:sp>
        <p:nvSpPr>
          <p:cNvPr id="5" name="ZoneTexte 4">
            <a:extLst>
              <a:ext uri="{FF2B5EF4-FFF2-40B4-BE49-F238E27FC236}">
                <a16:creationId xmlns:a16="http://schemas.microsoft.com/office/drawing/2014/main" id="{CAFBED76-DE6E-FDAC-453A-F44605EE135B}"/>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1516314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13</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audits énergétiques</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389806"/>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just">
              <a:buSzPts val="1000"/>
              <a:buFont typeface="Symbol" panose="05050102010706020507" pitchFamily="18" charset="2"/>
              <a:buChar char=""/>
              <a:tabLst>
                <a:tab pos="228600" algn="l"/>
              </a:tabLst>
            </a:pPr>
            <a:endParaRPr lang="fr-FR" sz="2000" dirty="0">
              <a:latin typeface="Titillium"/>
            </a:endParaRPr>
          </a:p>
        </p:txBody>
      </p:sp>
      <p:sp>
        <p:nvSpPr>
          <p:cNvPr id="5" name="Titre 23">
            <a:extLst>
              <a:ext uri="{FF2B5EF4-FFF2-40B4-BE49-F238E27FC236}">
                <a16:creationId xmlns:a16="http://schemas.microsoft.com/office/drawing/2014/main" id="{0ACCCD19-D1DD-2F0D-880D-04CF2A505708}"/>
              </a:ext>
            </a:extLst>
          </p:cNvPr>
          <p:cNvSpPr txBox="1">
            <a:spLocks/>
          </p:cNvSpPr>
          <p:nvPr/>
        </p:nvSpPr>
        <p:spPr>
          <a:xfrm>
            <a:off x="241777" y="1559592"/>
            <a:ext cx="8880452" cy="460616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indent="-342900" algn="just">
              <a:buFont typeface="Courier New" panose="02070309020205020404" pitchFamily="49" charset="0"/>
              <a:buChar char="o"/>
            </a:pPr>
            <a:r>
              <a:rPr lang="fr-FR" sz="2000" dirty="0">
                <a:latin typeface="Titillium"/>
              </a:rPr>
              <a:t>A partir de 2022, le TE32 est lauréat avec le groupement des SDE coordonné par l’AREC, de l’appel à projet ACTEE de la FNCCR.</a:t>
            </a:r>
          </a:p>
          <a:p>
            <a:pPr algn="just"/>
            <a:endParaRPr lang="fr-FR" sz="2000" dirty="0">
              <a:latin typeface="Titillium"/>
            </a:endParaRPr>
          </a:p>
          <a:p>
            <a:pPr marL="342900" indent="-342900" algn="just">
              <a:buFont typeface="Courier New" panose="02070309020205020404" pitchFamily="49" charset="0"/>
              <a:buChar char="o"/>
            </a:pPr>
            <a:r>
              <a:rPr lang="fr-FR" sz="2000" dirty="0">
                <a:latin typeface="Titillium"/>
              </a:rPr>
              <a:t>Lancement d’audits énergétique avec un bureau d’études, en plus des études réalisées en interne.</a:t>
            </a:r>
          </a:p>
          <a:p>
            <a:pPr marL="342900" indent="-342900" algn="just">
              <a:buFont typeface="Courier New" panose="02070309020205020404" pitchFamily="49" charset="0"/>
              <a:buChar char="o"/>
            </a:pPr>
            <a:endParaRPr lang="fr-FR" sz="2000" dirty="0">
              <a:latin typeface="Titillium"/>
            </a:endParaRPr>
          </a:p>
          <a:p>
            <a:pPr marL="342900" indent="-342900" algn="just">
              <a:buFont typeface="Courier New" panose="02070309020205020404" pitchFamily="49" charset="0"/>
              <a:buChar char="o"/>
            </a:pPr>
            <a:r>
              <a:rPr lang="fr-FR" sz="2000" dirty="0">
                <a:latin typeface="Titillium"/>
              </a:rPr>
              <a:t>A destination de bâtiments de taille conséquente &gt;600 m², à fort enjeu énergétique.</a:t>
            </a:r>
          </a:p>
          <a:p>
            <a:pPr marL="342900" indent="-342900" algn="just">
              <a:buFont typeface="Courier New" panose="02070309020205020404" pitchFamily="49" charset="0"/>
              <a:buChar char="o"/>
            </a:pPr>
            <a:endParaRPr lang="fr-FR" sz="2000" dirty="0">
              <a:latin typeface="Titillium"/>
            </a:endParaRPr>
          </a:p>
          <a:p>
            <a:pPr marL="342900" indent="-342900" algn="just">
              <a:buFont typeface="Courier New" panose="02070309020205020404" pitchFamily="49" charset="0"/>
              <a:buChar char="o"/>
            </a:pPr>
            <a:r>
              <a:rPr lang="fr-FR" sz="2000" dirty="0">
                <a:latin typeface="Titillium"/>
              </a:rPr>
              <a:t>Les groupes scolaires sont évidemment des cibles prioritaires dans ce programme.</a:t>
            </a:r>
          </a:p>
          <a:p>
            <a:pPr marL="342900" indent="-342900" algn="just">
              <a:buFont typeface="Courier New" panose="02070309020205020404" pitchFamily="49" charset="0"/>
              <a:buChar char="o"/>
            </a:pPr>
            <a:endParaRPr lang="fr-FR" sz="2000" dirty="0">
              <a:latin typeface="Titillium"/>
            </a:endParaRPr>
          </a:p>
          <a:p>
            <a:pPr marL="342900" indent="-342900" algn="just">
              <a:buFont typeface="Courier New" panose="02070309020205020404" pitchFamily="49" charset="0"/>
              <a:buChar char="o"/>
            </a:pPr>
            <a:r>
              <a:rPr lang="fr-FR" sz="2000" dirty="0">
                <a:latin typeface="Titillium"/>
              </a:rPr>
              <a:t>Depuis 2022 c’est 15 audits par an qui sont réalisés et financés entièrement par le TE32 – au travers des financements ACTEE.</a:t>
            </a:r>
          </a:p>
          <a:p>
            <a:pPr marL="800100" lvl="1" indent="-342900" algn="just">
              <a:buFont typeface="Arial" panose="020B0604020202090204" pitchFamily="34" charset="0"/>
              <a:buChar char="•"/>
            </a:pPr>
            <a:endParaRPr lang="fr-FR" sz="2000" dirty="0">
              <a:latin typeface="Titillium"/>
            </a:endParaRPr>
          </a:p>
          <a:p>
            <a:pPr marL="342900" indent="-342900" algn="just">
              <a:buFont typeface="Arial" panose="020B0604020202090204" pitchFamily="34" charset="0"/>
              <a:buChar char="•"/>
            </a:pPr>
            <a:endParaRPr lang="fr-FR" sz="2000" dirty="0">
              <a:latin typeface="Titillium"/>
            </a:endParaRPr>
          </a:p>
        </p:txBody>
      </p:sp>
      <p:sp>
        <p:nvSpPr>
          <p:cNvPr id="7" name="ZoneTexte 6">
            <a:extLst>
              <a:ext uri="{FF2B5EF4-FFF2-40B4-BE49-F238E27FC236}">
                <a16:creationId xmlns:a16="http://schemas.microsoft.com/office/drawing/2014/main" id="{03C8D3EE-EECC-7AC6-9CE2-5EB25E6225AC}"/>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748861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14</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Décret BACS</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389806"/>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just">
              <a:buSzPts val="1000"/>
              <a:tabLst>
                <a:tab pos="228600" algn="l"/>
              </a:tabLst>
            </a:pPr>
            <a:r>
              <a:rPr lang="fr-FR" sz="2000" dirty="0">
                <a:latin typeface="Titillium"/>
              </a:rPr>
              <a:t>Le décrets BACS pour « Building Automation &amp; Control </a:t>
            </a:r>
            <a:r>
              <a:rPr lang="fr-FR" sz="2000" dirty="0" err="1">
                <a:latin typeface="Titillium"/>
              </a:rPr>
              <a:t>Systems</a:t>
            </a:r>
            <a:r>
              <a:rPr lang="fr-FR" sz="2000" dirty="0">
                <a:latin typeface="Titillium"/>
              </a:rPr>
              <a:t> » impose la mise en place d’une </a:t>
            </a:r>
            <a:r>
              <a:rPr lang="fr-FR" sz="2000" b="1" dirty="0">
                <a:latin typeface="Titillium"/>
              </a:rPr>
              <a:t>Gestion Technique du bâtiment </a:t>
            </a:r>
            <a:r>
              <a:rPr lang="fr-FR" sz="2000" dirty="0">
                <a:latin typeface="Titillium"/>
              </a:rPr>
              <a:t>pour les bâtiments dont la puissance nominale de chauffage ou de climatisation est </a:t>
            </a:r>
            <a:r>
              <a:rPr lang="fr-FR" sz="2000" b="1" dirty="0">
                <a:latin typeface="Titillium"/>
              </a:rPr>
              <a:t>supérieure à</a:t>
            </a:r>
            <a:r>
              <a:rPr lang="fr-FR" sz="2000" dirty="0">
                <a:latin typeface="Titillium"/>
              </a:rPr>
              <a:t> </a:t>
            </a:r>
            <a:r>
              <a:rPr lang="fr-FR" sz="2000" b="1" dirty="0">
                <a:latin typeface="Titillium"/>
              </a:rPr>
              <a:t>70 kW.</a:t>
            </a:r>
          </a:p>
          <a:p>
            <a:pPr lvl="0" algn="just">
              <a:buSzPts val="1000"/>
              <a:tabLst>
                <a:tab pos="228600" algn="l"/>
              </a:tabLst>
            </a:pPr>
            <a:endParaRPr lang="fr-FR" sz="2000" b="1" dirty="0">
              <a:latin typeface="Titillium"/>
            </a:endParaRPr>
          </a:p>
          <a:p>
            <a:pPr lvl="0" algn="just">
              <a:buSzPts val="1000"/>
              <a:tabLst>
                <a:tab pos="228600" algn="l"/>
              </a:tabLst>
            </a:pPr>
            <a:r>
              <a:rPr lang="fr-FR" sz="2000" dirty="0">
                <a:latin typeface="Titillium"/>
              </a:rPr>
              <a:t>Cette exigence devra être respectée d’ici le </a:t>
            </a:r>
            <a:r>
              <a:rPr lang="fr-FR" sz="2000" b="1" dirty="0">
                <a:latin typeface="Titillium"/>
              </a:rPr>
              <a:t>1</a:t>
            </a:r>
            <a:r>
              <a:rPr lang="fr-FR" sz="2000" b="1" baseline="30000" dirty="0">
                <a:latin typeface="Titillium"/>
              </a:rPr>
              <a:t>er</a:t>
            </a:r>
            <a:r>
              <a:rPr lang="fr-FR" sz="2000" b="1" dirty="0">
                <a:latin typeface="Titillium"/>
              </a:rPr>
              <a:t> janvier 2027 </a:t>
            </a:r>
            <a:r>
              <a:rPr lang="fr-FR" sz="2000" dirty="0">
                <a:latin typeface="Titillium"/>
              </a:rPr>
              <a:t>ou dès lors qu’un bâtiment concerné bénéficie de travaux de rénovation énergétique avant cette date.</a:t>
            </a:r>
          </a:p>
          <a:p>
            <a:pPr lvl="0" algn="just">
              <a:buSzPts val="1000"/>
              <a:tabLst>
                <a:tab pos="228600" algn="l"/>
              </a:tabLst>
            </a:pPr>
            <a:endParaRPr lang="fr-FR" sz="2000" dirty="0">
              <a:latin typeface="Titillium"/>
            </a:endParaRPr>
          </a:p>
          <a:p>
            <a:pPr lvl="0" algn="just">
              <a:buSzPts val="1000"/>
              <a:tabLst>
                <a:tab pos="228600" algn="l"/>
              </a:tabLst>
            </a:pPr>
            <a:r>
              <a:rPr lang="fr-FR" sz="2000" dirty="0">
                <a:latin typeface="Titillium"/>
              </a:rPr>
              <a:t>La GTB installée devra permettre l’automatisation et le contrôle de l’ensemble des équipements techniques du bâtiment : chauffage, climatisation, ventilation, éclairage, production d’ECS et production d’ENR.</a:t>
            </a:r>
          </a:p>
          <a:p>
            <a:pPr lvl="0" algn="just">
              <a:buSzPts val="1000"/>
              <a:tabLst>
                <a:tab pos="228600" algn="l"/>
              </a:tabLst>
            </a:pPr>
            <a:endParaRPr lang="fr-FR" sz="2000" dirty="0">
              <a:latin typeface="Titillium"/>
            </a:endParaRPr>
          </a:p>
        </p:txBody>
      </p:sp>
      <p:sp>
        <p:nvSpPr>
          <p:cNvPr id="6" name="ZoneTexte 5">
            <a:extLst>
              <a:ext uri="{FF2B5EF4-FFF2-40B4-BE49-F238E27FC236}">
                <a16:creationId xmlns:a16="http://schemas.microsoft.com/office/drawing/2014/main" id="{2A3E57AF-F0CF-25F5-C88B-9841D8EEC075}"/>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57667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15</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Décret Tertiaire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389805"/>
            <a:ext cx="8880452" cy="3713417"/>
          </a:xfrm>
          <a:prstGeom prst="rect">
            <a:avLst/>
          </a:prstGeom>
        </p:spPr>
        <p:txBody>
          <a:bodyPr vert="horz" lIns="91440" tIns="45720" rIns="91440" bIns="45720" rtlCol="0" anchor="ctr">
            <a:normAutofit lnSpcReduction="10000"/>
          </a:bodyPr>
          <a:lstStyle>
            <a:defPPr>
              <a:defRPr lang="fr-FR"/>
            </a:defPPr>
            <a:lvl1pPr marL="342900" indent="-342900" algn="just">
              <a:spcBef>
                <a:spcPct val="0"/>
              </a:spcBef>
              <a:buFont typeface="Courier New" panose="02070309020205020404" pitchFamily="49" charset="0"/>
              <a:buChar char="o"/>
              <a:defRPr sz="2000">
                <a:latin typeface="Titillium"/>
                <a:ea typeface="+mj-ea"/>
                <a:cs typeface="+mj-cs"/>
              </a:defRPr>
            </a:lvl1pPr>
            <a:lvl2pPr marL="800100" lvl="1" indent="-342900" algn="just">
              <a:buFont typeface="Arial" panose="020B0604020202090204" pitchFamily="34" charset="0"/>
              <a:buChar char="•"/>
              <a:defRPr sz="2000">
                <a:latin typeface="Titillium"/>
              </a:defRPr>
            </a:lvl2pPr>
          </a:lstStyle>
          <a:p>
            <a:pPr marL="0" indent="0">
              <a:buNone/>
            </a:pPr>
            <a:r>
              <a:rPr lang="fr-FR" dirty="0"/>
              <a:t>Le décret tertiaire impose des obligations de réduction de consommation d’énergie de 40% à l’horizon 2030, 50 % à l’horizon 2040 et 60 % à l’horizon 2050 pour : </a:t>
            </a:r>
          </a:p>
          <a:p>
            <a:pPr marL="0" indent="0">
              <a:buNone/>
            </a:pPr>
            <a:endParaRPr lang="fr-FR" sz="1000" dirty="0"/>
          </a:p>
          <a:p>
            <a:r>
              <a:rPr lang="fr-FR" dirty="0"/>
              <a:t>Tous les bâtiments tertiaire d’une surface supérieure ou égale à 1000 m²</a:t>
            </a:r>
          </a:p>
          <a:p>
            <a:pPr marL="0" indent="0">
              <a:buNone/>
            </a:pPr>
            <a:endParaRPr lang="fr-FR" sz="1000" dirty="0"/>
          </a:p>
          <a:p>
            <a:r>
              <a:rPr lang="fr-FR" dirty="0"/>
              <a:t>Tout ensemble de bâtiments situés sur une même unité foncière ou sur un même site dès lors que ces bâtiments hébergent des activités tertiaires sur une surface cumulée supérieure ou égale à 1000 m².</a:t>
            </a:r>
          </a:p>
          <a:p>
            <a:endParaRPr lang="fr-FR" dirty="0"/>
          </a:p>
          <a:p>
            <a:pPr marL="0" indent="0">
              <a:buNone/>
            </a:pPr>
            <a:endParaRPr lang="fr-FR" dirty="0"/>
          </a:p>
          <a:p>
            <a:pPr marL="0" indent="0">
              <a:buNone/>
            </a:pPr>
            <a:r>
              <a:rPr lang="fr-FR" dirty="0"/>
              <a:t>Unité foncière : îlot d’un seul tenant composé d’une ou plusieurs parcelles appartenant à un même propriétaire ou à la même indivision </a:t>
            </a:r>
          </a:p>
        </p:txBody>
      </p:sp>
      <p:sp>
        <p:nvSpPr>
          <p:cNvPr id="6" name="ZoneTexte 5">
            <a:extLst>
              <a:ext uri="{FF2B5EF4-FFF2-40B4-BE49-F238E27FC236}">
                <a16:creationId xmlns:a16="http://schemas.microsoft.com/office/drawing/2014/main" id="{D55AD6A7-4EC0-F411-A7E2-8A14306FE0B7}"/>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1759897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16</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Décret Tertiaire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195884"/>
            <a:ext cx="8880452" cy="496986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just">
              <a:buSzPts val="1000"/>
              <a:tabLst>
                <a:tab pos="228600" algn="l"/>
              </a:tabLst>
            </a:pPr>
            <a:r>
              <a:rPr lang="fr-FR" sz="2000" b="1" dirty="0">
                <a:latin typeface="Titillium"/>
              </a:rPr>
              <a:t>Échéance au 31 décembre 2022 </a:t>
            </a:r>
            <a:r>
              <a:rPr lang="fr-FR" sz="2000" dirty="0">
                <a:latin typeface="Titillium"/>
              </a:rPr>
              <a:t>: sur la plateforme </a:t>
            </a:r>
            <a:r>
              <a:rPr lang="fr-FR" sz="2000" dirty="0">
                <a:latin typeface="Titillium"/>
                <a:hlinkClick r:id="rId3"/>
              </a:rPr>
              <a:t>operat.ademe.fr</a:t>
            </a:r>
            <a:r>
              <a:rPr lang="fr-FR" sz="2000" dirty="0">
                <a:latin typeface="Titillium"/>
              </a:rPr>
              <a:t>, avoir déclarer son bâtiment, les consommations d’énergie annuelles de 2020 et 2021 ainsi que la consommation annuelle de référence. </a:t>
            </a:r>
          </a:p>
          <a:p>
            <a:pPr lvl="0" algn="just">
              <a:buSzPts val="1000"/>
              <a:tabLst>
                <a:tab pos="228600" algn="l"/>
              </a:tabLst>
            </a:pPr>
            <a:endParaRPr lang="fr-FR" sz="2000" dirty="0">
              <a:latin typeface="Titillium"/>
            </a:endParaRPr>
          </a:p>
          <a:p>
            <a:pPr lvl="0" algn="just">
              <a:buSzPts val="1000"/>
              <a:tabLst>
                <a:tab pos="228600" algn="l"/>
              </a:tabLst>
            </a:pPr>
            <a:r>
              <a:rPr lang="fr-FR" sz="2000" b="1" dirty="0">
                <a:latin typeface="Titillium"/>
              </a:rPr>
              <a:t>Échéance au 30 septembre 2023 </a:t>
            </a:r>
            <a:r>
              <a:rPr lang="fr-FR" sz="2000" dirty="0">
                <a:latin typeface="Titillium"/>
              </a:rPr>
              <a:t>: Déclaration des consommations de l’année 2022.</a:t>
            </a:r>
          </a:p>
          <a:p>
            <a:pPr lvl="0" algn="just">
              <a:buSzPts val="1000"/>
              <a:tabLst>
                <a:tab pos="228600" algn="l"/>
              </a:tabLst>
            </a:pPr>
            <a:endParaRPr lang="fr-FR" sz="2000" dirty="0">
              <a:latin typeface="Titillium"/>
            </a:endParaRPr>
          </a:p>
          <a:p>
            <a:pPr lvl="0" algn="just">
              <a:buSzPts val="1000"/>
              <a:tabLst>
                <a:tab pos="228600" algn="l"/>
              </a:tabLst>
            </a:pPr>
            <a:r>
              <a:rPr lang="fr-FR" sz="2000" b="1" dirty="0">
                <a:latin typeface="Titillium"/>
              </a:rPr>
              <a:t>Consommation de référence </a:t>
            </a:r>
            <a:r>
              <a:rPr lang="fr-FR" sz="2000" dirty="0">
                <a:latin typeface="Titillium"/>
              </a:rPr>
              <a:t>: c’est la consommation annuelle qui doit être choisie (parmi les années de consommations 2010 à 2019)  par le propriétaire du bâtiment et qui servira de base de comparaison avec les objectifs du décret tertiaire dans le cadre de la méthode de la </a:t>
            </a:r>
            <a:r>
              <a:rPr lang="fr-FR" sz="2000" b="1" dirty="0">
                <a:solidFill>
                  <a:srgbClr val="DC0078"/>
                </a:solidFill>
                <a:latin typeface="Titillium"/>
              </a:rPr>
              <a:t>méthode relative</a:t>
            </a:r>
            <a:r>
              <a:rPr lang="fr-FR" sz="2000" dirty="0">
                <a:latin typeface="Titillium"/>
              </a:rPr>
              <a:t>. </a:t>
            </a:r>
          </a:p>
          <a:p>
            <a:pPr lvl="0" algn="just">
              <a:buSzPts val="1000"/>
              <a:tabLst>
                <a:tab pos="228600" algn="l"/>
              </a:tabLst>
            </a:pPr>
            <a:endParaRPr lang="fr-FR" sz="2000" dirty="0">
              <a:latin typeface="Titillium"/>
            </a:endParaRPr>
          </a:p>
          <a:p>
            <a:pPr lvl="0" algn="just">
              <a:buSzPts val="1000"/>
              <a:tabLst>
                <a:tab pos="228600" algn="l"/>
              </a:tabLst>
            </a:pPr>
            <a:r>
              <a:rPr lang="fr-FR" sz="2000" dirty="0">
                <a:latin typeface="Titillium"/>
              </a:rPr>
              <a:t>Il existe aussi la </a:t>
            </a:r>
            <a:r>
              <a:rPr lang="fr-FR" sz="2000" b="1" dirty="0">
                <a:solidFill>
                  <a:srgbClr val="DC0078"/>
                </a:solidFill>
                <a:latin typeface="Titillium"/>
              </a:rPr>
              <a:t>méthode absolue </a:t>
            </a:r>
            <a:r>
              <a:rPr lang="fr-FR" sz="2000" dirty="0">
                <a:latin typeface="Titillium"/>
              </a:rPr>
              <a:t>: les établissements concernés devront atteindre des ratios de consommation (en kWh/m²/an) définis par l’Etat selon la typologie de bâtiment.</a:t>
            </a:r>
          </a:p>
        </p:txBody>
      </p:sp>
      <p:sp>
        <p:nvSpPr>
          <p:cNvPr id="6" name="ZoneTexte 5">
            <a:extLst>
              <a:ext uri="{FF2B5EF4-FFF2-40B4-BE49-F238E27FC236}">
                <a16:creationId xmlns:a16="http://schemas.microsoft.com/office/drawing/2014/main" id="{27EB1AC2-9B66-ECB9-0693-390C24628782}"/>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4031430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17</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CEE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389806"/>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just">
              <a:buSzPts val="1000"/>
              <a:tabLst>
                <a:tab pos="228600" algn="l"/>
              </a:tabLst>
            </a:pPr>
            <a:r>
              <a:rPr lang="fr-FR" sz="2000" dirty="0">
                <a:latin typeface="Titillium"/>
              </a:rPr>
              <a:t>Le dispositif des </a:t>
            </a:r>
            <a:r>
              <a:rPr lang="fr-FR" sz="2000" b="1" dirty="0">
                <a:latin typeface="Titillium"/>
              </a:rPr>
              <a:t>Certificats d’Economies d’Energie </a:t>
            </a:r>
            <a:r>
              <a:rPr lang="fr-FR" sz="2000" dirty="0">
                <a:latin typeface="Titillium"/>
              </a:rPr>
              <a:t>a été créer il y une quinzaine d’année par l’Etat dans l’objectif d’inciter les fournisseurs d’énergies (« les obligés ») à réaliser des économies d’énergie. Ces derniers ont des obligations de quotas à atteindre sous peine de sanction financière lourde.</a:t>
            </a:r>
          </a:p>
          <a:p>
            <a:pPr lvl="0" algn="just">
              <a:buSzPts val="1000"/>
              <a:tabLst>
                <a:tab pos="228600" algn="l"/>
              </a:tabLst>
            </a:pPr>
            <a:endParaRPr lang="fr-FR" sz="2000" dirty="0">
              <a:latin typeface="Titillium"/>
            </a:endParaRPr>
          </a:p>
          <a:p>
            <a:pPr lvl="0" algn="just">
              <a:buSzPts val="1000"/>
              <a:tabLst>
                <a:tab pos="228600" algn="l"/>
              </a:tabLst>
            </a:pPr>
            <a:r>
              <a:rPr lang="fr-FR" sz="2000" dirty="0">
                <a:latin typeface="Titillium"/>
              </a:rPr>
              <a:t>Calculer les CEE, dont l’unité est le kWh </a:t>
            </a:r>
            <a:r>
              <a:rPr lang="fr-FR" sz="2000" dirty="0" err="1">
                <a:latin typeface="Titillium"/>
              </a:rPr>
              <a:t>cumac</a:t>
            </a:r>
            <a:r>
              <a:rPr lang="fr-FR" sz="2000" dirty="0">
                <a:latin typeface="Titillium"/>
              </a:rPr>
              <a:t> (abréviation de cumulée et actualisée) consiste à mesurer le volume d’énergie économisée sur la durée vie du nouvel équipement installé et tenir compte de l’usure ou de la perte de performance de cet équipement dans le temps.</a:t>
            </a:r>
          </a:p>
          <a:p>
            <a:pPr lvl="0" algn="just">
              <a:buSzPts val="1000"/>
              <a:tabLst>
                <a:tab pos="228600" algn="l"/>
              </a:tabLst>
            </a:pPr>
            <a:endParaRPr lang="fr-FR" sz="2000" dirty="0">
              <a:latin typeface="Titillium"/>
            </a:endParaRPr>
          </a:p>
          <a:p>
            <a:pPr lvl="0" algn="just">
              <a:buSzPts val="1000"/>
              <a:tabLst>
                <a:tab pos="228600" algn="l"/>
              </a:tabLst>
            </a:pPr>
            <a:r>
              <a:rPr lang="fr-FR" sz="2000" dirty="0">
                <a:latin typeface="Titillium"/>
              </a:rPr>
              <a:t>Des fiches d’opérations standardisées, définies par arrêtés, ont été élaborés pour chaque secteur d’activité et pour chaque type de travaux ou équipements, et fixent les critères  de performance et conditions à respecter ainsi que les calculs des CEE.</a:t>
            </a:r>
          </a:p>
          <a:p>
            <a:pPr lvl="0" algn="just">
              <a:buSzPts val="1000"/>
              <a:tabLst>
                <a:tab pos="228600" algn="l"/>
              </a:tabLst>
            </a:pPr>
            <a:endParaRPr lang="fr-FR" sz="2000" dirty="0">
              <a:latin typeface="Titillium"/>
            </a:endParaRPr>
          </a:p>
        </p:txBody>
      </p:sp>
      <p:sp>
        <p:nvSpPr>
          <p:cNvPr id="6" name="ZoneTexte 5">
            <a:extLst>
              <a:ext uri="{FF2B5EF4-FFF2-40B4-BE49-F238E27FC236}">
                <a16:creationId xmlns:a16="http://schemas.microsoft.com/office/drawing/2014/main" id="{E14F0DE1-43B4-28A8-D017-AB8AD8AB124E}"/>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1506117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18</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CEE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389806"/>
            <a:ext cx="8880452" cy="4775946"/>
          </a:xfrm>
          <a:prstGeom prst="rect">
            <a:avLst/>
          </a:prstGeom>
        </p:spPr>
        <p:txBody>
          <a:bodyPr vert="horz" lIns="91440" tIns="45720" rIns="91440" bIns="45720" rtlCol="0" anchor="ctr">
            <a:normAutofit lnSpcReduction="10000"/>
          </a:bodyPr>
          <a:lstStyle>
            <a:defPPr>
              <a:defRPr lang="fr-FR"/>
            </a:defPPr>
            <a:lvl1pPr lvl="0" algn="just">
              <a:spcBef>
                <a:spcPct val="0"/>
              </a:spcBef>
              <a:buSzPts val="1000"/>
              <a:buNone/>
              <a:tabLst>
                <a:tab pos="228600" algn="l"/>
              </a:tabLst>
              <a:defRPr sz="2000">
                <a:latin typeface="Titillium"/>
                <a:ea typeface="+mj-ea"/>
                <a:cs typeface="+mj-cs"/>
              </a:defRPr>
            </a:lvl1pPr>
          </a:lstStyle>
          <a:p>
            <a:r>
              <a:rPr lang="fr-FR" dirty="0"/>
              <a:t>Les volumes de CEE générés par les travaux d’amélioration énergétique réalisés par les collectivités sont revendus aux obligés via un marché boursier.</a:t>
            </a:r>
          </a:p>
          <a:p>
            <a:endParaRPr lang="fr-FR" dirty="0"/>
          </a:p>
          <a:p>
            <a:r>
              <a:rPr lang="fr-FR" dirty="0"/>
              <a:t>Le TE32 s’est positionné en tant que tiers-</a:t>
            </a:r>
            <a:r>
              <a:rPr lang="fr-FR" dirty="0" err="1"/>
              <a:t>regroupeur</a:t>
            </a:r>
            <a:r>
              <a:rPr lang="fr-FR" dirty="0"/>
              <a:t> pour les collectivité du Gers. En bénéficiant d’une expertise mutualisée, les collectivités ont l’opportunité de mettre en commun les économies d’énergies générées pour les valoriser sur le marché des CEE au meilleur prix.</a:t>
            </a:r>
          </a:p>
          <a:p>
            <a:endParaRPr lang="fr-FR" dirty="0"/>
          </a:p>
          <a:p>
            <a:r>
              <a:rPr lang="fr-FR" dirty="0"/>
              <a:t>Le TE32 récolte les pièces justificatives pour l’instruction des dossier et dépose, une fois par an au mois de décembre, un dossier de demande de CEE compilant l’ensemble des affaires de l’année en cours auprès du Pôle National des CEE. </a:t>
            </a:r>
          </a:p>
          <a:p>
            <a:r>
              <a:rPr lang="fr-FR" dirty="0"/>
              <a:t>Une fois le dossier validé par le PNCEE et le teneur du registre, le TE32 procède à la vente du volume de CEE puis restitue à chaque collectivité le montant de la valorisation qui lui est due selon le taux fixé par la convention de partenariat.</a:t>
            </a:r>
          </a:p>
          <a:p>
            <a:br>
              <a:rPr lang="fr-FR" dirty="0"/>
            </a:br>
            <a:r>
              <a:rPr lang="fr-FR" dirty="0"/>
              <a:t> </a:t>
            </a:r>
            <a:br>
              <a:rPr lang="fr-FR" dirty="0"/>
            </a:br>
            <a:endParaRPr lang="fr-FR" dirty="0"/>
          </a:p>
        </p:txBody>
      </p:sp>
      <p:sp>
        <p:nvSpPr>
          <p:cNvPr id="6" name="ZoneTexte 5">
            <a:extLst>
              <a:ext uri="{FF2B5EF4-FFF2-40B4-BE49-F238E27FC236}">
                <a16:creationId xmlns:a16="http://schemas.microsoft.com/office/drawing/2014/main" id="{383B213A-B626-917D-2DA4-40E032194D00}"/>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4207802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33298"/>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19</a:t>
            </a:fld>
            <a:endParaRPr lang="fr-FR" sz="1500" dirty="0">
              <a:solidFill>
                <a:schemeClr val="bg1"/>
              </a:solidFill>
              <a:latin typeface="Titillium"/>
            </a:endParaRPr>
          </a:p>
        </p:txBody>
      </p:sp>
      <p:pic>
        <p:nvPicPr>
          <p:cNvPr id="11" name="Image 10"/>
          <p:cNvPicPr>
            <a:picLocks noChangeAspect="1"/>
          </p:cNvPicPr>
          <p:nvPr/>
        </p:nvPicPr>
        <p:blipFill>
          <a:blip r:embed="rId2"/>
          <a:stretch>
            <a:fillRect/>
          </a:stretch>
        </p:blipFill>
        <p:spPr>
          <a:xfrm>
            <a:off x="0" y="0"/>
            <a:ext cx="3605784" cy="1731264"/>
          </a:xfrm>
          <a:prstGeom prst="rect">
            <a:avLst/>
          </a:prstGeom>
        </p:spPr>
      </p:pic>
      <p:pic>
        <p:nvPicPr>
          <p:cNvPr id="7" name="Image 6">
            <a:extLst>
              <a:ext uri="{FF2B5EF4-FFF2-40B4-BE49-F238E27FC236}">
                <a16:creationId xmlns:a16="http://schemas.microsoft.com/office/drawing/2014/main" id="{15B8EAAB-A368-BF19-0E47-0F33E275B65D}"/>
              </a:ext>
            </a:extLst>
          </p:cNvPr>
          <p:cNvPicPr>
            <a:picLocks noChangeAspect="1"/>
          </p:cNvPicPr>
          <p:nvPr/>
        </p:nvPicPr>
        <p:blipFill>
          <a:blip r:embed="rId3">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pic>
        <p:nvPicPr>
          <p:cNvPr id="5" name="Image 4">
            <a:extLst>
              <a:ext uri="{FF2B5EF4-FFF2-40B4-BE49-F238E27FC236}">
                <a16:creationId xmlns:a16="http://schemas.microsoft.com/office/drawing/2014/main" id="{DB4A0805-7CCA-B77B-C42A-DBD0744BC31F}"/>
              </a:ext>
            </a:extLst>
          </p:cNvPr>
          <p:cNvPicPr>
            <a:picLocks noChangeAspect="1"/>
          </p:cNvPicPr>
          <p:nvPr/>
        </p:nvPicPr>
        <p:blipFill>
          <a:blip r:embed="rId3">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sp>
        <p:nvSpPr>
          <p:cNvPr id="6" name="ZoneTexte 5">
            <a:extLst>
              <a:ext uri="{FF2B5EF4-FFF2-40B4-BE49-F238E27FC236}">
                <a16:creationId xmlns:a16="http://schemas.microsoft.com/office/drawing/2014/main" id="{D8FF22E2-95BE-10B7-170C-65968DEC3392}"/>
              </a:ext>
            </a:extLst>
          </p:cNvPr>
          <p:cNvSpPr txBox="1"/>
          <p:nvPr/>
        </p:nvSpPr>
        <p:spPr>
          <a:xfrm>
            <a:off x="1353506" y="2658518"/>
            <a:ext cx="7593212" cy="769441"/>
          </a:xfrm>
          <a:prstGeom prst="rect">
            <a:avLst/>
          </a:prstGeom>
          <a:noFill/>
        </p:spPr>
        <p:txBody>
          <a:bodyPr wrap="square">
            <a:spAutoFit/>
          </a:bodyPr>
          <a:lstStyle/>
          <a:p>
            <a:r>
              <a:rPr lang="fr-FR" sz="4400" b="1" dirty="0">
                <a:solidFill>
                  <a:srgbClr val="A0328C"/>
                </a:solidFill>
                <a:latin typeface="Titillium"/>
              </a:rPr>
              <a:t>Merci pour votre attention </a:t>
            </a:r>
            <a:endParaRPr lang="fr-FR" sz="4400" b="1" dirty="0"/>
          </a:p>
        </p:txBody>
      </p:sp>
      <p:sp>
        <p:nvSpPr>
          <p:cNvPr id="2" name="ZoneTexte 1">
            <a:extLst>
              <a:ext uri="{FF2B5EF4-FFF2-40B4-BE49-F238E27FC236}">
                <a16:creationId xmlns:a16="http://schemas.microsoft.com/office/drawing/2014/main" id="{3E720280-44B2-0963-407D-BFACF1431091}"/>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39989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2</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débuts : la mission CEP</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649517"/>
            <a:ext cx="8880452" cy="438845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fr-FR" sz="2400" dirty="0">
                <a:latin typeface="Titillium"/>
              </a:rPr>
              <a:t>Début 2018 : création d’un service CEP (conseil en énergie partagé) sous contrat avec l’ADEME pour 3 ans sur le territoire du SIVOM de MIELAN MARCIAC - 60 communes.</a:t>
            </a:r>
          </a:p>
          <a:p>
            <a:pPr algn="just"/>
            <a:endParaRPr lang="fr-FR" sz="2400" dirty="0">
              <a:latin typeface="Titillium"/>
            </a:endParaRPr>
          </a:p>
          <a:p>
            <a:pPr algn="just"/>
            <a:r>
              <a:rPr lang="fr-FR" sz="2400" dirty="0">
                <a:latin typeface="Titillium"/>
              </a:rPr>
              <a:t>But recherché pour le TE32 : expérimentation pour définir une stratégie à l’échelle départementale.</a:t>
            </a:r>
          </a:p>
          <a:p>
            <a:pPr algn="just"/>
            <a:endParaRPr lang="fr-FR" sz="2400" dirty="0">
              <a:latin typeface="Titillium"/>
            </a:endParaRPr>
          </a:p>
          <a:p>
            <a:pPr algn="just"/>
            <a:r>
              <a:rPr lang="fr-FR" sz="2400" dirty="0">
                <a:latin typeface="Titillium"/>
              </a:rPr>
              <a:t>Principe du CEP : </a:t>
            </a:r>
            <a:r>
              <a:rPr lang="fr-FR" sz="2400" dirty="0">
                <a:latin typeface="Titillium" panose="00000500000000000000" pitchFamily="50" charset="0"/>
              </a:rPr>
              <a:t>aider les petites communes à maîtriser les consommations et les dépenses énergétiques de leur patrimoine bâti et de l’éclairage public. Il leur permet de mutualiser, sur un même territoire, l’intervention d’un conseiller énergie.</a:t>
            </a:r>
          </a:p>
        </p:txBody>
      </p:sp>
      <p:sp>
        <p:nvSpPr>
          <p:cNvPr id="5" name="ZoneTexte 4">
            <a:extLst>
              <a:ext uri="{FF2B5EF4-FFF2-40B4-BE49-F238E27FC236}">
                <a16:creationId xmlns:a16="http://schemas.microsoft.com/office/drawing/2014/main" id="{73817F93-8BFE-FEA5-64CB-FBB2E2217580}"/>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60613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3</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débuts : la mission CEP</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304338"/>
            <a:ext cx="8880452" cy="489110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fr-FR" sz="2000" dirty="0">
                <a:latin typeface="Titillium"/>
              </a:rPr>
              <a:t>Objectif du CEP - réaliser sur chaque commune une étude du patrimoine :</a:t>
            </a:r>
          </a:p>
          <a:p>
            <a:pPr algn="just"/>
            <a:endParaRPr lang="fr-FR" sz="1200" dirty="0">
              <a:latin typeface="Titillium"/>
            </a:endParaRPr>
          </a:p>
          <a:p>
            <a:pPr marL="457200" indent="-457200" algn="just">
              <a:buFont typeface="Courier New" panose="02070309020205020404" pitchFamily="49" charset="0"/>
              <a:buChar char="o"/>
            </a:pPr>
            <a:r>
              <a:rPr lang="fr-FR" sz="2000" dirty="0">
                <a:latin typeface="Titillium"/>
              </a:rPr>
              <a:t>Visites sur site et relevé des données de chaque bâtiment; </a:t>
            </a:r>
          </a:p>
          <a:p>
            <a:pPr marL="457200" indent="-457200" algn="just">
              <a:buFont typeface="Courier New" panose="02070309020205020404" pitchFamily="49" charset="0"/>
              <a:buChar char="o"/>
            </a:pPr>
            <a:r>
              <a:rPr lang="fr-FR" sz="2000" dirty="0">
                <a:latin typeface="Titillium"/>
              </a:rPr>
              <a:t>Rédaction du rapport qui compile</a:t>
            </a:r>
          </a:p>
          <a:p>
            <a:pPr marL="914400" lvl="1" indent="-457200" algn="just">
              <a:buFont typeface="Arial" panose="020B0604020202090204" pitchFamily="34" charset="0"/>
              <a:buChar char="•"/>
            </a:pPr>
            <a:r>
              <a:rPr lang="fr-FR" sz="2000" dirty="0">
                <a:latin typeface="Titillium"/>
              </a:rPr>
              <a:t>Un état des lieux de chaque bâtiment (enveloppe et équipements) + identification des points faibles / problèmes;</a:t>
            </a:r>
          </a:p>
          <a:p>
            <a:pPr marL="914400" lvl="1" indent="-457200" algn="just">
              <a:buFont typeface="Arial" panose="020B0604020202090204" pitchFamily="34" charset="0"/>
              <a:buChar char="•"/>
            </a:pPr>
            <a:r>
              <a:rPr lang="fr-FR" sz="2000" dirty="0">
                <a:latin typeface="Titillium"/>
              </a:rPr>
              <a:t>Une analyse des consommations d’énergie;</a:t>
            </a:r>
          </a:p>
          <a:p>
            <a:pPr marL="914400" lvl="1" indent="-457200" algn="just">
              <a:buFont typeface="Arial" panose="020B0604020202090204" pitchFamily="34" charset="0"/>
              <a:buChar char="•"/>
            </a:pPr>
            <a:r>
              <a:rPr lang="fr-FR" sz="2000" dirty="0">
                <a:latin typeface="Titillium"/>
              </a:rPr>
              <a:t>Une comparaison des ratios de consommation des bâtiments de la commune avec les données de consommation nationales par typologie de bâtiment;</a:t>
            </a:r>
          </a:p>
          <a:p>
            <a:pPr marL="914400" lvl="1" indent="-457200" algn="just">
              <a:buFont typeface="Arial" panose="020B0604020202090204" pitchFamily="34" charset="0"/>
              <a:buChar char="•"/>
            </a:pPr>
            <a:r>
              <a:rPr lang="fr-FR" sz="2000" dirty="0">
                <a:latin typeface="Titillium"/>
              </a:rPr>
              <a:t>Une hiérarchisation du patrimoine du bâtiment le plus économe au plus énergivore, permettant d’orienter vers éventuel études ou audits énergétiques;</a:t>
            </a:r>
          </a:p>
          <a:p>
            <a:pPr marL="914400" lvl="1" indent="-457200" algn="just">
              <a:buFont typeface="Arial" panose="020B0604020202090204" pitchFamily="34" charset="0"/>
              <a:buChar char="•"/>
            </a:pPr>
            <a:r>
              <a:rPr lang="fr-FR" sz="2000" dirty="0">
                <a:latin typeface="Titillium"/>
              </a:rPr>
              <a:t>Une liste des actions et travaux à faible investissement permettant un gain énergétique rapide.</a:t>
            </a:r>
          </a:p>
        </p:txBody>
      </p:sp>
      <p:sp>
        <p:nvSpPr>
          <p:cNvPr id="5" name="ZoneTexte 4">
            <a:extLst>
              <a:ext uri="{FF2B5EF4-FFF2-40B4-BE49-F238E27FC236}">
                <a16:creationId xmlns:a16="http://schemas.microsoft.com/office/drawing/2014/main" id="{13EAB40E-C364-77D2-7060-55A2C324EDAB}"/>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1076228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4</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débuts : la mission CEP</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304175"/>
            <a:ext cx="8880452" cy="489126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fr-FR" sz="2000" dirty="0">
                <a:latin typeface="Titillium"/>
              </a:rPr>
              <a:t>Premier bilan effectué au bout de 2 ans : </a:t>
            </a:r>
          </a:p>
          <a:p>
            <a:pPr marL="1028700" lvl="1" indent="-571500" algn="just">
              <a:buFont typeface="Arial" panose="020B0604020202090204" pitchFamily="34" charset="0"/>
              <a:buChar char="•"/>
            </a:pPr>
            <a:r>
              <a:rPr lang="fr-FR" sz="2000" dirty="0">
                <a:latin typeface="Titillium"/>
              </a:rPr>
              <a:t>Travail long et fastidieux;</a:t>
            </a:r>
          </a:p>
          <a:p>
            <a:pPr marL="1028700" lvl="1" indent="-571500" algn="just">
              <a:buFont typeface="Arial" panose="020B0604020202090204" pitchFamily="34" charset="0"/>
              <a:buChar char="•"/>
            </a:pPr>
            <a:r>
              <a:rPr lang="fr-FR" sz="2000" dirty="0">
                <a:latin typeface="Titillium"/>
              </a:rPr>
              <a:t>Taux de passage à l’acte vers la mise en place d’un audit ou de travaux est assez faible;</a:t>
            </a:r>
          </a:p>
          <a:p>
            <a:pPr marL="1028700" lvl="1" indent="-571500" algn="just">
              <a:buFont typeface="Arial" panose="020B0604020202090204" pitchFamily="34" charset="0"/>
              <a:buChar char="•"/>
            </a:pPr>
            <a:r>
              <a:rPr lang="fr-FR" sz="2000" dirty="0">
                <a:latin typeface="Titillium"/>
              </a:rPr>
              <a:t>La mission CEP est adaptée à un territoire de type agglo urbaine (par exemple 15 communes qui ont chacune entre 10 et 20 bâtiments) mais assez peu à notre territoire rural dont le patrimoine d’une collectivité est composé majoritairement d’une mairie, d’une salle des fêtes, de 1 à 3 logements communaux et parfois d’une petite école.</a:t>
            </a:r>
          </a:p>
          <a:p>
            <a:pPr marL="1028700" lvl="1" indent="-571500" algn="just">
              <a:buFont typeface="Arial" panose="020B0604020202090204" pitchFamily="34" charset="0"/>
              <a:buChar char="•"/>
            </a:pPr>
            <a:endParaRPr lang="fr-FR" sz="2000" dirty="0">
              <a:latin typeface="Titillium"/>
            </a:endParaRPr>
          </a:p>
          <a:p>
            <a:pPr algn="just"/>
            <a:r>
              <a:rPr lang="fr-FR" sz="2000" dirty="0">
                <a:latin typeface="Titillium"/>
              </a:rPr>
              <a:t>A partir de ce moment, le TE32 élargi son champs d’action et agrémente la mission CEP toujours en cours d’un service d’études énergétique à la demande. </a:t>
            </a:r>
          </a:p>
          <a:p>
            <a:pPr algn="just"/>
            <a:endParaRPr lang="fr-FR" sz="2000" dirty="0">
              <a:latin typeface="Titillium"/>
            </a:endParaRPr>
          </a:p>
          <a:p>
            <a:pPr algn="just"/>
            <a:r>
              <a:rPr lang="fr-FR" sz="2000" dirty="0">
                <a:latin typeface="Titillium"/>
              </a:rPr>
              <a:t>Au bout des 3 ans, c’est 21 communes soit 68 bâtiments qui ont bénéficiées du dispositif CEP</a:t>
            </a:r>
          </a:p>
          <a:p>
            <a:pPr marL="571500" indent="-571500" algn="just">
              <a:buFont typeface="Arial" panose="020B0604020202090204" pitchFamily="34" charset="0"/>
              <a:buChar char="•"/>
            </a:pPr>
            <a:endParaRPr lang="fr-FR" sz="1800" dirty="0">
              <a:latin typeface="Titillium"/>
            </a:endParaRPr>
          </a:p>
        </p:txBody>
      </p:sp>
      <p:sp>
        <p:nvSpPr>
          <p:cNvPr id="5" name="ZoneTexte 4">
            <a:extLst>
              <a:ext uri="{FF2B5EF4-FFF2-40B4-BE49-F238E27FC236}">
                <a16:creationId xmlns:a16="http://schemas.microsoft.com/office/drawing/2014/main" id="{043378C5-5C46-4E8A-5320-F2CB8043C2B4}"/>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1040872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5</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études énergétique à la demande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fr-FR" sz="2000" b="1" dirty="0">
                <a:latin typeface="Titillium"/>
              </a:rPr>
              <a:t>Pour qui ? </a:t>
            </a:r>
          </a:p>
          <a:p>
            <a:pPr algn="just"/>
            <a:r>
              <a:rPr lang="fr-FR" sz="2000" dirty="0">
                <a:latin typeface="Titillium"/>
              </a:rPr>
              <a:t>A destination des petites collectivités, pour des bâtiments dont la surface est inférieure à 600 m². Maximum de un bâtiment par an et par collectivité. Service gratuit.</a:t>
            </a:r>
          </a:p>
          <a:p>
            <a:pPr algn="just"/>
            <a:endParaRPr lang="fr-FR" sz="2000" dirty="0">
              <a:latin typeface="Titillium"/>
            </a:endParaRPr>
          </a:p>
          <a:p>
            <a:pPr algn="just"/>
            <a:r>
              <a:rPr lang="fr-FR" sz="2000" b="1" dirty="0">
                <a:latin typeface="Titillium"/>
              </a:rPr>
              <a:t>Que contient l’étude</a:t>
            </a:r>
          </a:p>
          <a:p>
            <a:pPr marL="800100" lvl="1" indent="-342900" algn="just">
              <a:buFont typeface="Arial" panose="020B0604020202090204" pitchFamily="34" charset="0"/>
              <a:buChar char="•"/>
            </a:pPr>
            <a:r>
              <a:rPr lang="fr-FR" sz="2000" dirty="0">
                <a:latin typeface="Titillium"/>
              </a:rPr>
              <a:t>L’analyse des consommations;</a:t>
            </a:r>
          </a:p>
          <a:p>
            <a:pPr marL="800100" lvl="1" indent="-342900" algn="just">
              <a:buFont typeface="Arial" panose="020B0604020202090204" pitchFamily="34" charset="0"/>
              <a:buChar char="•"/>
            </a:pPr>
            <a:r>
              <a:rPr lang="fr-FR" sz="2000" dirty="0">
                <a:latin typeface="Titillium"/>
              </a:rPr>
              <a:t>Un état des lieux de l’enveloppe et des équipements;</a:t>
            </a:r>
          </a:p>
          <a:p>
            <a:pPr marL="800100" lvl="1" indent="-342900" algn="just">
              <a:buFont typeface="Arial" panose="020B0604020202090204" pitchFamily="34" charset="0"/>
              <a:buChar char="•"/>
            </a:pPr>
            <a:r>
              <a:rPr lang="fr-FR" sz="2000" dirty="0">
                <a:latin typeface="Titillium"/>
              </a:rPr>
              <a:t>Un calcul de déperditions de chaleur;</a:t>
            </a:r>
          </a:p>
          <a:p>
            <a:pPr marL="800100" lvl="1" indent="-342900" algn="just">
              <a:buFont typeface="Arial" panose="020B0604020202090204" pitchFamily="34" charset="0"/>
              <a:buChar char="•"/>
            </a:pPr>
            <a:r>
              <a:rPr lang="fr-FR" sz="2000" dirty="0">
                <a:latin typeface="Titillium"/>
              </a:rPr>
              <a:t>L’estimation de la puissance de chauffage et de la consommation;</a:t>
            </a:r>
          </a:p>
          <a:p>
            <a:pPr marL="800100" lvl="1" indent="-342900" algn="just">
              <a:buFont typeface="Arial" panose="020B0604020202090204" pitchFamily="34" charset="0"/>
              <a:buChar char="•"/>
            </a:pPr>
            <a:r>
              <a:rPr lang="fr-FR" sz="2000" dirty="0">
                <a:latin typeface="Titillium"/>
              </a:rPr>
              <a:t>Les étiquettes énergétique et GES;</a:t>
            </a:r>
          </a:p>
          <a:p>
            <a:pPr marL="800100" lvl="1" indent="-342900" algn="just">
              <a:buFont typeface="Arial" panose="020B0604020202090204" pitchFamily="34" charset="0"/>
              <a:buChar char="•"/>
            </a:pPr>
            <a:r>
              <a:rPr lang="fr-FR" sz="2000" dirty="0">
                <a:latin typeface="Titillium"/>
              </a:rPr>
              <a:t>Des préconisations de travaux chiffrées en gain énergétique et investissement;</a:t>
            </a:r>
          </a:p>
          <a:p>
            <a:pPr marL="800100" lvl="1" indent="-342900" algn="just">
              <a:buFont typeface="Arial" panose="020B0604020202090204" pitchFamily="34" charset="0"/>
              <a:buChar char="•"/>
            </a:pPr>
            <a:r>
              <a:rPr lang="fr-FR" sz="2000" dirty="0">
                <a:latin typeface="Titillium"/>
              </a:rPr>
              <a:t>Différents scénarios qui compilent plusieurs préconisations affin d’atteindre divers nivaux de performance et d’investissement;</a:t>
            </a:r>
          </a:p>
          <a:p>
            <a:pPr marL="800100" lvl="1" indent="-342900" algn="just">
              <a:buFont typeface="Arial" panose="020B0604020202090204" pitchFamily="34" charset="0"/>
              <a:buChar char="•"/>
            </a:pPr>
            <a:r>
              <a:rPr lang="fr-FR" sz="2000" dirty="0">
                <a:latin typeface="Titillium"/>
              </a:rPr>
              <a:t>Un plan de financement par scénario incluant les aides financières et CEE</a:t>
            </a:r>
          </a:p>
        </p:txBody>
      </p:sp>
      <p:sp>
        <p:nvSpPr>
          <p:cNvPr id="5" name="ZoneTexte 4">
            <a:extLst>
              <a:ext uri="{FF2B5EF4-FFF2-40B4-BE49-F238E27FC236}">
                <a16:creationId xmlns:a16="http://schemas.microsoft.com/office/drawing/2014/main" id="{8242C303-2B46-B698-0F3D-BCC79F77D766}"/>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255253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6</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études énergétique à la demande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571896"/>
            <a:ext cx="8880452" cy="4593856"/>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fr-FR" sz="2000" b="1" dirty="0">
                <a:latin typeface="Titillium"/>
              </a:rPr>
              <a:t>Quel bilan après 4 ans ?</a:t>
            </a:r>
          </a:p>
          <a:p>
            <a:pPr algn="just"/>
            <a:endParaRPr lang="fr-FR" sz="1000" b="1" dirty="0">
              <a:latin typeface="Titillium"/>
            </a:endParaRPr>
          </a:p>
          <a:p>
            <a:pPr marL="342900" indent="-342900" algn="just">
              <a:buFont typeface="Courier New" panose="02070309020205020404" pitchFamily="49" charset="0"/>
              <a:buChar char="o"/>
            </a:pPr>
            <a:r>
              <a:rPr lang="fr-FR" sz="2000" dirty="0">
                <a:latin typeface="Titillium"/>
              </a:rPr>
              <a:t>Permet au TE32 de proposer un service à l’échelle départementale;</a:t>
            </a:r>
          </a:p>
          <a:p>
            <a:pPr algn="just"/>
            <a:endParaRPr lang="fr-FR" sz="1000" dirty="0">
              <a:latin typeface="Titillium"/>
            </a:endParaRPr>
          </a:p>
          <a:p>
            <a:pPr marL="342900" indent="-342900" algn="just">
              <a:buFont typeface="Courier New" panose="02070309020205020404" pitchFamily="49" charset="0"/>
              <a:buChar char="o"/>
            </a:pPr>
            <a:r>
              <a:rPr lang="fr-FR" sz="2000" dirty="0">
                <a:latin typeface="Titillium"/>
              </a:rPr>
              <a:t>Etude éligible pour aller chercher les financements de l’Etat (DETR/DSIL et FONDS VERT)</a:t>
            </a:r>
          </a:p>
          <a:p>
            <a:pPr algn="just"/>
            <a:endParaRPr lang="fr-FR" sz="1000" dirty="0">
              <a:latin typeface="Titillium"/>
            </a:endParaRPr>
          </a:p>
          <a:p>
            <a:pPr marL="342900" indent="-342900" algn="just">
              <a:buFont typeface="Courier New" panose="02070309020205020404" pitchFamily="49" charset="0"/>
              <a:buChar char="o"/>
            </a:pPr>
            <a:r>
              <a:rPr lang="fr-FR" sz="2000" dirty="0">
                <a:latin typeface="Titillium"/>
              </a:rPr>
              <a:t>Entre 15 et 20 bâtiments qui bénéficient de cette étude chaque année;</a:t>
            </a:r>
          </a:p>
          <a:p>
            <a:pPr algn="just"/>
            <a:endParaRPr lang="fr-FR" sz="1000" dirty="0">
              <a:latin typeface="Titillium"/>
            </a:endParaRPr>
          </a:p>
          <a:p>
            <a:pPr marL="342900" indent="-342900" algn="just">
              <a:buFont typeface="Courier New" panose="02070309020205020404" pitchFamily="49" charset="0"/>
              <a:buChar char="o"/>
            </a:pPr>
            <a:r>
              <a:rPr lang="fr-FR" sz="2000" dirty="0">
                <a:latin typeface="Titillium"/>
              </a:rPr>
              <a:t>Les enjeux par typologie de bâtiment sont clairement identifiés : </a:t>
            </a:r>
          </a:p>
          <a:p>
            <a:pPr marL="800100" lvl="1" indent="-342900" algn="just">
              <a:buFont typeface="Arial" panose="020B0604020202090204" pitchFamily="34" charset="0"/>
              <a:buChar char="•"/>
            </a:pPr>
            <a:r>
              <a:rPr lang="fr-FR" sz="2000" dirty="0">
                <a:latin typeface="Titillium"/>
              </a:rPr>
              <a:t>Pour toutes les communes ,les logements communaux et écoles sont des bâtiments prioritaires;</a:t>
            </a:r>
          </a:p>
          <a:p>
            <a:pPr marL="800100" lvl="1" indent="-342900" algn="just">
              <a:buFont typeface="Arial" panose="020B0604020202090204" pitchFamily="34" charset="0"/>
              <a:buChar char="•"/>
            </a:pPr>
            <a:r>
              <a:rPr lang="fr-FR" sz="2000" dirty="0">
                <a:latin typeface="Titillium"/>
              </a:rPr>
              <a:t>Pour les petites communes, les mairies et salles des fêtes, peu utilisées, représentent un faible enjeu énergétique;</a:t>
            </a:r>
          </a:p>
          <a:p>
            <a:pPr marL="800100" lvl="1" indent="-342900" algn="just">
              <a:buFont typeface="Arial" panose="020B0604020202090204" pitchFamily="34" charset="0"/>
              <a:buChar char="•"/>
            </a:pPr>
            <a:r>
              <a:rPr lang="fr-FR" sz="2000" dirty="0">
                <a:latin typeface="Titillium"/>
              </a:rPr>
              <a:t>Pour les plus grosses communes, les mairies et salles des fêtes, selon l’utilisation, peuvent représenter un enjeu important. Par exemple : Mairie de Fleurance ou </a:t>
            </a:r>
            <a:r>
              <a:rPr lang="fr-FR" sz="2000" dirty="0" err="1">
                <a:latin typeface="Titillium"/>
              </a:rPr>
              <a:t>Castera-Verduzan</a:t>
            </a:r>
            <a:r>
              <a:rPr lang="fr-FR" sz="2000" dirty="0">
                <a:latin typeface="Titillium"/>
              </a:rPr>
              <a:t>.</a:t>
            </a:r>
          </a:p>
          <a:p>
            <a:pPr marL="800100" lvl="1" indent="-342900" algn="just">
              <a:buFont typeface="Arial" panose="020B0604020202090204" pitchFamily="34" charset="0"/>
              <a:buChar char="•"/>
            </a:pPr>
            <a:endParaRPr lang="fr-FR" sz="2000" dirty="0">
              <a:latin typeface="Titillium"/>
            </a:endParaRPr>
          </a:p>
          <a:p>
            <a:pPr marL="342900" indent="-342900" algn="just">
              <a:buFont typeface="Arial" panose="020B0604020202090204" pitchFamily="34" charset="0"/>
              <a:buChar char="•"/>
            </a:pPr>
            <a:endParaRPr lang="fr-FR" sz="2000" dirty="0">
              <a:latin typeface="Titillium"/>
            </a:endParaRPr>
          </a:p>
        </p:txBody>
      </p:sp>
      <p:sp>
        <p:nvSpPr>
          <p:cNvPr id="6" name="ZoneTexte 5">
            <a:extLst>
              <a:ext uri="{FF2B5EF4-FFF2-40B4-BE49-F238E27FC236}">
                <a16:creationId xmlns:a16="http://schemas.microsoft.com/office/drawing/2014/main" id="{54916A8B-0DEB-0905-8867-BF1A9B796FE4}"/>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3765494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7</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Les études énergétique à la demande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571896"/>
            <a:ext cx="8880452" cy="459385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fr-FR" sz="2200" b="1" dirty="0">
                <a:latin typeface="Titillium"/>
              </a:rPr>
              <a:t>Quelques ratés</a:t>
            </a:r>
          </a:p>
          <a:p>
            <a:pPr algn="just"/>
            <a:endParaRPr lang="fr-FR" sz="2200" b="1" dirty="0">
              <a:latin typeface="Titillium"/>
            </a:endParaRPr>
          </a:p>
          <a:p>
            <a:pPr marL="342900" indent="-342900" algn="just">
              <a:buFont typeface="Courier New" panose="02070309020205020404" pitchFamily="49" charset="0"/>
              <a:buChar char="o"/>
            </a:pPr>
            <a:r>
              <a:rPr lang="fr-FR" sz="2200" dirty="0">
                <a:latin typeface="Titillium"/>
              </a:rPr>
              <a:t>Les collectivités qui lors de la visite du bâtiment ou la restitution de l’étude annoncent qu’elles ne réaliseront pas les travaux car elles n’ont pas la capacité financière ;</a:t>
            </a:r>
          </a:p>
          <a:p>
            <a:pPr algn="just"/>
            <a:endParaRPr lang="fr-FR" sz="2200" dirty="0">
              <a:latin typeface="Titillium"/>
            </a:endParaRPr>
          </a:p>
          <a:p>
            <a:pPr marL="342900" indent="-342900" algn="just">
              <a:buFont typeface="Courier New" panose="02070309020205020404" pitchFamily="49" charset="0"/>
              <a:buChar char="o"/>
            </a:pPr>
            <a:r>
              <a:rPr lang="fr-FR" sz="2200" dirty="0">
                <a:latin typeface="Titillium"/>
              </a:rPr>
              <a:t>Les collectivités qui, suite à l’étude, réalisent des travaux sans suivre les préconisations qui ont été faites.</a:t>
            </a:r>
          </a:p>
          <a:p>
            <a:pPr marL="800100" lvl="1" indent="-342900" algn="just">
              <a:buFont typeface="Arial" panose="020B0604020202090204" pitchFamily="34" charset="0"/>
              <a:buChar char="•"/>
            </a:pPr>
            <a:endParaRPr lang="fr-FR" sz="2000" dirty="0">
              <a:latin typeface="Titillium"/>
            </a:endParaRPr>
          </a:p>
          <a:p>
            <a:pPr marL="342900" indent="-342900" algn="just">
              <a:buFont typeface="Arial" panose="020B0604020202090204" pitchFamily="34" charset="0"/>
              <a:buChar char="•"/>
            </a:pPr>
            <a:endParaRPr lang="fr-FR" sz="2000" dirty="0">
              <a:latin typeface="Titillium"/>
            </a:endParaRPr>
          </a:p>
        </p:txBody>
      </p:sp>
      <p:sp>
        <p:nvSpPr>
          <p:cNvPr id="6" name="ZoneTexte 5">
            <a:extLst>
              <a:ext uri="{FF2B5EF4-FFF2-40B4-BE49-F238E27FC236}">
                <a16:creationId xmlns:a16="http://schemas.microsoft.com/office/drawing/2014/main" id="{2C1E8190-8766-271F-D7EB-8C158263AD82}"/>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2223067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8</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2">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Règlementation DPE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131951"/>
            <a:ext cx="8880452" cy="5033801"/>
          </a:xfrm>
          <a:prstGeom prst="rect">
            <a:avLst/>
          </a:prstGeom>
        </p:spPr>
        <p:txBody>
          <a:bodyPr vert="horz" lIns="91440" tIns="45720" rIns="91440" bIns="45720" rtlCol="0" anchor="ctr">
            <a:normAutofit/>
          </a:bodyPr>
          <a:lstStyle>
            <a:defPPr>
              <a:defRPr lang="fr-FR"/>
            </a:defPPr>
            <a:lvl1pPr marL="342900" indent="-342900" algn="just">
              <a:spcBef>
                <a:spcPct val="0"/>
              </a:spcBef>
              <a:buFont typeface="Courier New" panose="02070309020205020404" pitchFamily="49" charset="0"/>
              <a:buChar char="o"/>
              <a:defRPr sz="2000">
                <a:latin typeface="Titillium"/>
                <a:ea typeface="+mj-ea"/>
                <a:cs typeface="+mj-cs"/>
              </a:defRPr>
            </a:lvl1pPr>
            <a:lvl2pPr marL="800100" lvl="1" indent="-342900" algn="just">
              <a:buFont typeface="Arial" panose="020B0604020202090204" pitchFamily="34" charset="0"/>
              <a:buChar char="•"/>
              <a:defRPr sz="2000">
                <a:latin typeface="Titillium"/>
              </a:defRPr>
            </a:lvl2pPr>
          </a:lstStyle>
          <a:p>
            <a:r>
              <a:rPr lang="fr-FR" sz="2200" dirty="0"/>
              <a:t>Depuis le 1er juillet 2007, tout propriétaire doit obligatoirement faire réaliser un DPE de la maison ou de l'appartement qu'il souhaite mettre en location.</a:t>
            </a:r>
          </a:p>
          <a:p>
            <a:endParaRPr lang="fr-FR" sz="2200" dirty="0"/>
          </a:p>
          <a:p>
            <a:r>
              <a:rPr lang="fr-FR" sz="2200" dirty="0"/>
              <a:t>À partir de 2023, le propriétaire d’un logement classé F ou G ne pourra plus augmenter le loyer entre deux locations. Pour se faire, il sera obligé de réaliser des travaux de rénovation énergétique. </a:t>
            </a:r>
          </a:p>
          <a:p>
            <a:endParaRPr lang="fr-FR" sz="2200" dirty="0"/>
          </a:p>
          <a:p>
            <a:r>
              <a:rPr lang="fr-FR" sz="2200" dirty="0"/>
              <a:t>En 2025, les logements classés G seront interdits de mise en location, </a:t>
            </a:r>
          </a:p>
          <a:p>
            <a:r>
              <a:rPr lang="fr-FR" sz="2200" dirty="0"/>
              <a:t>En 2028, l'interdiction de mise en location sera élargie aux logements classés F,</a:t>
            </a:r>
          </a:p>
          <a:p>
            <a:r>
              <a:rPr lang="fr-FR" sz="2200" dirty="0"/>
              <a:t>En 2034, l'interdiction de mise en location sera élargie aux logements classés E.</a:t>
            </a:r>
          </a:p>
        </p:txBody>
      </p:sp>
      <p:sp>
        <p:nvSpPr>
          <p:cNvPr id="6" name="ZoneTexte 5">
            <a:extLst>
              <a:ext uri="{FF2B5EF4-FFF2-40B4-BE49-F238E27FC236}">
                <a16:creationId xmlns:a16="http://schemas.microsoft.com/office/drawing/2014/main" id="{B5885F62-A78A-2921-7474-8AA37BD23975}"/>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408004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65" y="6261585"/>
            <a:ext cx="9144000" cy="648000"/>
          </a:xfrm>
          <a:prstGeom prst="rect">
            <a:avLst/>
          </a:prstGeom>
          <a:solidFill>
            <a:srgbClr val="DCE1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19"/>
          <p:cNvSpPr/>
          <p:nvPr/>
        </p:nvSpPr>
        <p:spPr>
          <a:xfrm>
            <a:off x="8502865" y="6233298"/>
            <a:ext cx="648000" cy="638432"/>
          </a:xfrm>
          <a:prstGeom prst="rect">
            <a:avLst/>
          </a:prstGeom>
          <a:solidFill>
            <a:srgbClr val="A0328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12"/>
          </p:nvPr>
        </p:nvSpPr>
        <p:spPr>
          <a:xfrm>
            <a:off x="8496000" y="6433972"/>
            <a:ext cx="648000" cy="252000"/>
          </a:xfrm>
        </p:spPr>
        <p:txBody>
          <a:bodyPr lIns="0" tIns="0" rIns="0" bIns="0"/>
          <a:lstStyle/>
          <a:p>
            <a:pPr algn="ctr"/>
            <a:fld id="{5A160CCC-7D0A-F04A-9AF8-6877C455741A}" type="slidenum">
              <a:rPr lang="fr-FR" sz="1500" smtClean="0">
                <a:solidFill>
                  <a:schemeClr val="bg1"/>
                </a:solidFill>
                <a:latin typeface="Titillium"/>
              </a:rPr>
              <a:pPr algn="ctr"/>
              <a:t>9</a:t>
            </a:fld>
            <a:endParaRPr lang="fr-FR" sz="1500" dirty="0">
              <a:solidFill>
                <a:schemeClr val="bg1"/>
              </a:solidFill>
              <a:latin typeface="Titillium"/>
            </a:endParaRPr>
          </a:p>
        </p:txBody>
      </p:sp>
      <p:pic>
        <p:nvPicPr>
          <p:cNvPr id="4" name="Image 3">
            <a:extLst>
              <a:ext uri="{FF2B5EF4-FFF2-40B4-BE49-F238E27FC236}">
                <a16:creationId xmlns:a16="http://schemas.microsoft.com/office/drawing/2014/main" id="{B7C9DC2D-BCBA-F88D-1781-F7C0ADC9B2BA}"/>
              </a:ext>
            </a:extLst>
          </p:cNvPr>
          <p:cNvPicPr>
            <a:picLocks noChangeAspect="1"/>
          </p:cNvPicPr>
          <p:nvPr/>
        </p:nvPicPr>
        <p:blipFill>
          <a:blip r:embed="rId3">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6537817" y="272415"/>
            <a:ext cx="2289048" cy="859536"/>
          </a:xfrm>
          <a:prstGeom prst="rect">
            <a:avLst/>
          </a:prstGeom>
        </p:spPr>
      </p:pic>
      <p:pic>
        <p:nvPicPr>
          <p:cNvPr id="17" name="Image 16">
            <a:extLst>
              <a:ext uri="{FF2B5EF4-FFF2-40B4-BE49-F238E27FC236}">
                <a16:creationId xmlns:a16="http://schemas.microsoft.com/office/drawing/2014/main" id="{C1CD6343-7463-1B51-6BD3-57CD6EB6322F}"/>
              </a:ext>
            </a:extLst>
          </p:cNvPr>
          <p:cNvPicPr>
            <a:picLocks noChangeAspect="1"/>
          </p:cNvPicPr>
          <p:nvPr/>
        </p:nvPicPr>
        <p:blipFill>
          <a:blip r:embed="rId3">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350634" y="6351510"/>
            <a:ext cx="1110317" cy="416923"/>
          </a:xfrm>
          <a:prstGeom prst="rect">
            <a:avLst/>
          </a:prstGeom>
        </p:spPr>
      </p:pic>
      <p:sp>
        <p:nvSpPr>
          <p:cNvPr id="24" name="Titre 23">
            <a:extLst>
              <a:ext uri="{FF2B5EF4-FFF2-40B4-BE49-F238E27FC236}">
                <a16:creationId xmlns:a16="http://schemas.microsoft.com/office/drawing/2014/main" id="{91775C6C-AA74-41C2-18B4-06F029F500DD}"/>
              </a:ext>
            </a:extLst>
          </p:cNvPr>
          <p:cNvSpPr>
            <a:spLocks noGrp="1"/>
          </p:cNvSpPr>
          <p:nvPr>
            <p:ph type="ctrTitle"/>
          </p:nvPr>
        </p:nvSpPr>
        <p:spPr>
          <a:xfrm>
            <a:off x="89377" y="89567"/>
            <a:ext cx="7772400" cy="1470025"/>
          </a:xfrm>
        </p:spPr>
        <p:txBody>
          <a:bodyPr>
            <a:normAutofit/>
          </a:bodyPr>
          <a:lstStyle/>
          <a:p>
            <a:pPr algn="l"/>
            <a:r>
              <a:rPr lang="fr-FR" sz="4000" b="1" dirty="0">
                <a:solidFill>
                  <a:srgbClr val="A0328C"/>
                </a:solidFill>
                <a:latin typeface="Titillium"/>
              </a:rPr>
              <a:t>Règlementation DPE</a:t>
            </a:r>
            <a:endParaRPr lang="fr-FR" sz="4000" b="1" dirty="0"/>
          </a:p>
        </p:txBody>
      </p:sp>
      <p:sp>
        <p:nvSpPr>
          <p:cNvPr id="2" name="Titre 23">
            <a:extLst>
              <a:ext uri="{FF2B5EF4-FFF2-40B4-BE49-F238E27FC236}">
                <a16:creationId xmlns:a16="http://schemas.microsoft.com/office/drawing/2014/main" id="{0706B557-B080-83F0-BD0D-A8A97304FA78}"/>
              </a:ext>
            </a:extLst>
          </p:cNvPr>
          <p:cNvSpPr txBox="1">
            <a:spLocks/>
          </p:cNvSpPr>
          <p:nvPr/>
        </p:nvSpPr>
        <p:spPr>
          <a:xfrm>
            <a:off x="89377" y="1419497"/>
            <a:ext cx="8880452" cy="477594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1" algn="just"/>
            <a:endParaRPr lang="fr-FR" sz="2000" dirty="0">
              <a:latin typeface="Titillium"/>
            </a:endParaRPr>
          </a:p>
          <a:p>
            <a:pPr algn="just"/>
            <a:endParaRPr lang="fr-FR" sz="2000" dirty="0">
              <a:latin typeface="Titillium"/>
            </a:endParaRPr>
          </a:p>
        </p:txBody>
      </p:sp>
      <p:sp>
        <p:nvSpPr>
          <p:cNvPr id="3" name="Titre 23">
            <a:extLst>
              <a:ext uri="{FF2B5EF4-FFF2-40B4-BE49-F238E27FC236}">
                <a16:creationId xmlns:a16="http://schemas.microsoft.com/office/drawing/2014/main" id="{77ED96C6-E81B-5589-FA42-1F19817914C2}"/>
              </a:ext>
            </a:extLst>
          </p:cNvPr>
          <p:cNvSpPr txBox="1">
            <a:spLocks/>
          </p:cNvSpPr>
          <p:nvPr/>
        </p:nvSpPr>
        <p:spPr>
          <a:xfrm>
            <a:off x="241777" y="1131951"/>
            <a:ext cx="8880452" cy="2847865"/>
          </a:xfrm>
          <a:prstGeom prst="rect">
            <a:avLst/>
          </a:prstGeom>
        </p:spPr>
        <p:txBody>
          <a:bodyPr vert="horz" lIns="91440" tIns="45720" rIns="91440" bIns="45720" rtlCol="0" anchor="ctr">
            <a:normAutofit fontScale="92500" lnSpcReduction="10000"/>
          </a:bodyPr>
          <a:lstStyle>
            <a:defPPr>
              <a:defRPr lang="fr-FR"/>
            </a:defPPr>
            <a:lvl1pPr marL="342900" indent="-342900" algn="just">
              <a:spcBef>
                <a:spcPct val="0"/>
              </a:spcBef>
              <a:buFont typeface="Courier New" panose="02070309020205020404" pitchFamily="49" charset="0"/>
              <a:buChar char="o"/>
              <a:defRPr sz="2000">
                <a:latin typeface="Titillium"/>
                <a:ea typeface="+mj-ea"/>
                <a:cs typeface="+mj-cs"/>
              </a:defRPr>
            </a:lvl1pPr>
            <a:lvl2pPr marL="800100" lvl="1" indent="-342900" algn="just">
              <a:buFont typeface="Arial" panose="020B0604020202090204" pitchFamily="34" charset="0"/>
              <a:buChar char="•"/>
              <a:defRPr sz="2000">
                <a:latin typeface="Titillium"/>
              </a:defRPr>
            </a:lvl2pPr>
          </a:lstStyle>
          <a:p>
            <a:pPr marL="0" indent="0">
              <a:buNone/>
            </a:pPr>
            <a:endParaRPr lang="fr-FR" sz="1800" dirty="0"/>
          </a:p>
          <a:p>
            <a:r>
              <a:rPr lang="fr-FR" sz="2400" b="1" dirty="0">
                <a:latin typeface="Titillium" panose="00000500000000000000" pitchFamily="50" charset="0"/>
              </a:rPr>
              <a:t>ATTENTION le DPE a été réformé au 1</a:t>
            </a:r>
            <a:r>
              <a:rPr lang="fr-FR" sz="2400" b="1" baseline="30000" dirty="0">
                <a:latin typeface="Titillium" panose="00000500000000000000" pitchFamily="50" charset="0"/>
              </a:rPr>
              <a:t>er</a:t>
            </a:r>
            <a:r>
              <a:rPr lang="fr-FR" sz="2400" b="1" dirty="0">
                <a:latin typeface="Titillium" panose="00000500000000000000" pitchFamily="50" charset="0"/>
              </a:rPr>
              <a:t> juillet 2021 : </a:t>
            </a:r>
          </a:p>
          <a:p>
            <a:pPr lvl="1"/>
            <a:r>
              <a:rPr lang="fr-FR" sz="2400" dirty="0">
                <a:latin typeface="Titillium" panose="00000500000000000000" pitchFamily="50" charset="0"/>
              </a:rPr>
              <a:t>Les seuils de chaque classe ont été modifiés. </a:t>
            </a:r>
          </a:p>
          <a:p>
            <a:pPr lvl="1"/>
            <a:r>
              <a:rPr lang="fr-FR" sz="2400" dirty="0">
                <a:latin typeface="Titillium" panose="00000500000000000000" pitchFamily="50" charset="0"/>
              </a:rPr>
              <a:t>la note donnée dans l'étiquette de performance énergétique devient une </a:t>
            </a:r>
            <a:r>
              <a:rPr lang="fr-FR" sz="2400" b="1" dirty="0">
                <a:latin typeface="Titillium" panose="00000500000000000000" pitchFamily="50" charset="0"/>
              </a:rPr>
              <a:t>synthèse de la consommation énergétique et du niveau d'émissions de GES. </a:t>
            </a:r>
            <a:r>
              <a:rPr lang="fr-FR" sz="2400" dirty="0">
                <a:latin typeface="Titillium" panose="00000500000000000000" pitchFamily="50" charset="0"/>
              </a:rPr>
              <a:t>Par exemple si la consommation énergétique d’un logement est de 120 KWh/m²/an mais que ses émissions de CO2 sont estimées à 58 kg CO2/m²/an, il sera classé E et non C.</a:t>
            </a:r>
            <a:endParaRPr lang="fr-FR" sz="2400" b="1" dirty="0">
              <a:solidFill>
                <a:srgbClr val="FF0000"/>
              </a:solidFill>
              <a:latin typeface="Titillium" panose="00000500000000000000" pitchFamily="50" charset="0"/>
            </a:endParaRPr>
          </a:p>
          <a:p>
            <a:endParaRPr lang="fr-FR" sz="1800" b="1" dirty="0">
              <a:solidFill>
                <a:srgbClr val="FF0000"/>
              </a:solidFill>
            </a:endParaRPr>
          </a:p>
          <a:p>
            <a:endParaRPr lang="fr-FR" sz="1800" b="1" dirty="0">
              <a:solidFill>
                <a:srgbClr val="FF0000"/>
              </a:solidFill>
            </a:endParaRPr>
          </a:p>
        </p:txBody>
      </p:sp>
      <p:pic>
        <p:nvPicPr>
          <p:cNvPr id="6" name="Image 5">
            <a:extLst>
              <a:ext uri="{FF2B5EF4-FFF2-40B4-BE49-F238E27FC236}">
                <a16:creationId xmlns:a16="http://schemas.microsoft.com/office/drawing/2014/main" id="{BB02E829-0F7A-09C6-22E6-38266E45C249}"/>
              </a:ext>
            </a:extLst>
          </p:cNvPr>
          <p:cNvPicPr>
            <a:picLocks noChangeAspect="1"/>
          </p:cNvPicPr>
          <p:nvPr/>
        </p:nvPicPr>
        <p:blipFill>
          <a:blip r:embed="rId4"/>
          <a:stretch>
            <a:fillRect/>
          </a:stretch>
        </p:blipFill>
        <p:spPr>
          <a:xfrm>
            <a:off x="4328160" y="3422054"/>
            <a:ext cx="4641670" cy="2720535"/>
          </a:xfrm>
          <a:prstGeom prst="rect">
            <a:avLst/>
          </a:prstGeom>
        </p:spPr>
      </p:pic>
      <p:sp>
        <p:nvSpPr>
          <p:cNvPr id="9" name="ZoneTexte 8">
            <a:extLst>
              <a:ext uri="{FF2B5EF4-FFF2-40B4-BE49-F238E27FC236}">
                <a16:creationId xmlns:a16="http://schemas.microsoft.com/office/drawing/2014/main" id="{23D586A7-3B89-AA4E-7AB1-202194034126}"/>
              </a:ext>
            </a:extLst>
          </p:cNvPr>
          <p:cNvSpPr txBox="1"/>
          <p:nvPr/>
        </p:nvSpPr>
        <p:spPr>
          <a:xfrm>
            <a:off x="241777" y="4366107"/>
            <a:ext cx="3933983" cy="1754326"/>
          </a:xfrm>
          <a:prstGeom prst="rect">
            <a:avLst/>
          </a:prstGeom>
          <a:noFill/>
        </p:spPr>
        <p:txBody>
          <a:bodyPr wrap="square">
            <a:spAutoFit/>
          </a:bodyPr>
          <a:lstStyle/>
          <a:p>
            <a:pPr algn="just"/>
            <a:r>
              <a:rPr lang="fr-FR" i="1" dirty="0">
                <a:solidFill>
                  <a:srgbClr val="0070C0"/>
                </a:solidFill>
                <a:latin typeface="Titillium" panose="00000500000000000000" pitchFamily="50" charset="0"/>
              </a:rPr>
              <a:t>Les DPE réalisés entre le 1</a:t>
            </a:r>
            <a:r>
              <a:rPr lang="fr-FR" i="1" baseline="30000" dirty="0">
                <a:solidFill>
                  <a:srgbClr val="0070C0"/>
                </a:solidFill>
                <a:latin typeface="Titillium" panose="00000500000000000000" pitchFamily="50" charset="0"/>
              </a:rPr>
              <a:t>er</a:t>
            </a:r>
            <a:r>
              <a:rPr lang="fr-FR" i="1" dirty="0">
                <a:solidFill>
                  <a:srgbClr val="0070C0"/>
                </a:solidFill>
                <a:latin typeface="Titillium" panose="00000500000000000000" pitchFamily="50" charset="0"/>
              </a:rPr>
              <a:t> janvier 2013 et le 31 décembre 2017 ne sont plus valables depuis le 1</a:t>
            </a:r>
            <a:r>
              <a:rPr lang="fr-FR" i="1" baseline="30000" dirty="0">
                <a:solidFill>
                  <a:srgbClr val="0070C0"/>
                </a:solidFill>
                <a:latin typeface="Titillium" panose="00000500000000000000" pitchFamily="50" charset="0"/>
              </a:rPr>
              <a:t>er</a:t>
            </a:r>
            <a:r>
              <a:rPr lang="fr-FR" i="1" dirty="0">
                <a:solidFill>
                  <a:srgbClr val="0070C0"/>
                </a:solidFill>
                <a:latin typeface="Titillium" panose="00000500000000000000" pitchFamily="50" charset="0"/>
              </a:rPr>
              <a:t> janvier 2023.</a:t>
            </a:r>
          </a:p>
          <a:p>
            <a:pPr algn="just"/>
            <a:r>
              <a:rPr lang="fr-FR" i="1" dirty="0">
                <a:solidFill>
                  <a:srgbClr val="0070C0"/>
                </a:solidFill>
                <a:latin typeface="Titillium" panose="00000500000000000000" pitchFamily="50" charset="0"/>
              </a:rPr>
              <a:t>Ceux réalisés entre le 1</a:t>
            </a:r>
            <a:r>
              <a:rPr lang="fr-FR" i="1" baseline="30000" dirty="0">
                <a:solidFill>
                  <a:srgbClr val="0070C0"/>
                </a:solidFill>
                <a:latin typeface="Titillium" panose="00000500000000000000" pitchFamily="50" charset="0"/>
              </a:rPr>
              <a:t>er</a:t>
            </a:r>
            <a:r>
              <a:rPr lang="fr-FR" i="1" dirty="0">
                <a:solidFill>
                  <a:srgbClr val="0070C0"/>
                </a:solidFill>
                <a:latin typeface="Titillium" panose="00000500000000000000" pitchFamily="50" charset="0"/>
              </a:rPr>
              <a:t> janvier 2018 et le 30 juin 2021 restent valables jusqu'au 31 décembre 2024.</a:t>
            </a:r>
          </a:p>
        </p:txBody>
      </p:sp>
      <p:sp>
        <p:nvSpPr>
          <p:cNvPr id="5" name="ZoneTexte 4">
            <a:extLst>
              <a:ext uri="{FF2B5EF4-FFF2-40B4-BE49-F238E27FC236}">
                <a16:creationId xmlns:a16="http://schemas.microsoft.com/office/drawing/2014/main" id="{9085F428-D5A8-C852-4A4F-16B5287D319B}"/>
              </a:ext>
            </a:extLst>
          </p:cNvPr>
          <p:cNvSpPr txBox="1"/>
          <p:nvPr/>
        </p:nvSpPr>
        <p:spPr>
          <a:xfrm>
            <a:off x="6775350" y="6443004"/>
            <a:ext cx="1605311" cy="230832"/>
          </a:xfrm>
          <a:prstGeom prst="rect">
            <a:avLst/>
          </a:prstGeom>
          <a:noFill/>
        </p:spPr>
        <p:txBody>
          <a:bodyPr wrap="none" lIns="0" tIns="0" rIns="0" bIns="0" rtlCol="0">
            <a:spAutoFit/>
          </a:bodyPr>
          <a:lstStyle/>
          <a:p>
            <a:pPr algn="r"/>
            <a:r>
              <a:rPr lang="fr-FR" sz="1500" dirty="0">
                <a:solidFill>
                  <a:schemeClr val="tx1">
                    <a:lumMod val="75000"/>
                    <a:lumOff val="25000"/>
                  </a:schemeClr>
                </a:solidFill>
                <a:latin typeface="Titillium"/>
              </a:rPr>
              <a:t>23 septembre 2024</a:t>
            </a:r>
          </a:p>
        </p:txBody>
      </p:sp>
    </p:spTree>
    <p:extLst>
      <p:ext uri="{BB962C8B-B14F-4D97-AF65-F5344CB8AC3E}">
        <p14:creationId xmlns:p14="http://schemas.microsoft.com/office/powerpoint/2010/main" val="416303483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3220</TotalTime>
  <Words>2043</Words>
  <Application>Microsoft Office PowerPoint</Application>
  <PresentationFormat>Affichage à l'écran (4:3)</PresentationFormat>
  <Paragraphs>188</Paragraphs>
  <Slides>19</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Calibri</vt:lpstr>
      <vt:lpstr>Courier New</vt:lpstr>
      <vt:lpstr>Symbol</vt:lpstr>
      <vt:lpstr>Titillium</vt:lpstr>
      <vt:lpstr>Thème Office</vt:lpstr>
      <vt:lpstr>Présentation PowerPoint</vt:lpstr>
      <vt:lpstr>Les débuts : la mission CEP</vt:lpstr>
      <vt:lpstr>Les débuts : la mission CEP</vt:lpstr>
      <vt:lpstr>Les débuts : la mission CEP</vt:lpstr>
      <vt:lpstr>Les études énergétique à la demande</vt:lpstr>
      <vt:lpstr>Les études énergétique à la demande</vt:lpstr>
      <vt:lpstr>Les études énergétique à la demande</vt:lpstr>
      <vt:lpstr>Règlementation DPE</vt:lpstr>
      <vt:lpstr>Règlementation DPE</vt:lpstr>
      <vt:lpstr>Les aides financières</vt:lpstr>
      <vt:lpstr>Les aides financières</vt:lpstr>
      <vt:lpstr>Exemple et retour d’expérience   Commune de CASTIN  Etudes et rénovations du logement communal et de la salle des fêtes</vt:lpstr>
      <vt:lpstr>Les audits énergétiques</vt:lpstr>
      <vt:lpstr>Décret BACS</vt:lpstr>
      <vt:lpstr>Décret Tertiaire</vt:lpstr>
      <vt:lpstr>Décret Tertiaire</vt:lpstr>
      <vt:lpstr>Les CEE</vt:lpstr>
      <vt:lpstr>Les CEE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catherine cannizzo</dc:creator>
  <cp:lastModifiedBy>Adrien Chauveau</cp:lastModifiedBy>
  <cp:revision>73</cp:revision>
  <cp:lastPrinted>2024-06-05T07:21:26Z</cp:lastPrinted>
  <dcterms:created xsi:type="dcterms:W3CDTF">2018-02-12T09:22:17Z</dcterms:created>
  <dcterms:modified xsi:type="dcterms:W3CDTF">2024-09-10T09:17:22Z</dcterms:modified>
</cp:coreProperties>
</file>