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6" r:id="rId2"/>
    <p:sldId id="277" r:id="rId3"/>
    <p:sldId id="273" r:id="rId4"/>
    <p:sldId id="278" r:id="rId5"/>
    <p:sldId id="279" r:id="rId6"/>
    <p:sldId id="256" r:id="rId7"/>
    <p:sldId id="257" r:id="rId8"/>
    <p:sldId id="258" r:id="rId9"/>
    <p:sldId id="259" r:id="rId10"/>
    <p:sldId id="263" r:id="rId11"/>
    <p:sldId id="264" r:id="rId12"/>
    <p:sldId id="265" r:id="rId13"/>
    <p:sldId id="266" r:id="rId14"/>
    <p:sldId id="269" r:id="rId15"/>
    <p:sldId id="270" r:id="rId16"/>
    <p:sldId id="284" r:id="rId17"/>
    <p:sldId id="285" r:id="rId18"/>
    <p:sldId id="281" r:id="rId19"/>
    <p:sldId id="275" r:id="rId20"/>
    <p:sldId id="280" r:id="rId21"/>
    <p:sldId id="282" r:id="rId22"/>
    <p:sldId id="283" r:id="rId23"/>
    <p:sldId id="286" r:id="rId24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E9EDF4"/>
    <a:srgbClr val="FF99FF"/>
    <a:srgbClr val="F09655"/>
    <a:srgbClr val="32B9C8"/>
    <a:srgbClr val="A0328C"/>
    <a:srgbClr val="BE006E"/>
    <a:srgbClr val="DCE1E6"/>
    <a:srgbClr val="C8CDD2"/>
    <a:srgbClr val="DC0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74" autoAdjust="0"/>
  </p:normalViewPr>
  <p:slideViewPr>
    <p:cSldViewPr snapToGrid="0" snapToObject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ilisateur\Documents\Adrien\CEP\Conseil\2020%20CASTIN%20logement\D&#233;perditions%20CASTI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3801174223151"/>
          <c:y val="7.9718645593756313E-2"/>
          <c:w val="0.78621968595979697"/>
          <c:h val="0.86474144950912657"/>
        </c:manualLayout>
      </c:layout>
      <c:pieChart>
        <c:varyColors val="1"/>
        <c:ser>
          <c:idx val="1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CA-40DD-B550-E9418B884170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CA-40DD-B550-E9418B884170}"/>
              </c:ext>
            </c:extLst>
          </c:dPt>
          <c:dPt>
            <c:idx val="2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CA-40DD-B550-E9418B884170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CA-40DD-B550-E9418B884170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6CA-40DD-B550-E9418B884170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6CA-40DD-B550-E9418B884170}"/>
              </c:ext>
            </c:extLst>
          </c:dPt>
          <c:dPt>
            <c:idx val="6"/>
            <c:bubble3D val="0"/>
            <c:spPr>
              <a:solidFill>
                <a:srgbClr val="FF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6CA-40DD-B550-E9418B8841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[1]Feuil1!$A$121:$A$127</c:f>
              <c:strCache>
                <c:ptCount val="7"/>
                <c:pt idx="0">
                  <c:v>Menuiseries</c:v>
                </c:pt>
                <c:pt idx="1">
                  <c:v>Murs sur extérieur</c:v>
                </c:pt>
                <c:pt idx="2">
                  <c:v>Murs sur local non chauffé</c:v>
                </c:pt>
                <c:pt idx="3">
                  <c:v>Plancher haut</c:v>
                </c:pt>
                <c:pt idx="4">
                  <c:v>Plancher bas</c:v>
                </c:pt>
                <c:pt idx="5">
                  <c:v>Ponts thermique</c:v>
                </c:pt>
                <c:pt idx="6">
                  <c:v>Renouvellement d'air</c:v>
                </c:pt>
              </c:strCache>
            </c:strRef>
          </c:cat>
          <c:val>
            <c:numRef>
              <c:f>Feuil1!$C$113:$C$119</c:f>
              <c:numCache>
                <c:formatCode>0.00</c:formatCode>
                <c:ptCount val="7"/>
                <c:pt idx="0">
                  <c:v>75.974319999999992</c:v>
                </c:pt>
                <c:pt idx="1">
                  <c:v>150.08096330275225</c:v>
                </c:pt>
                <c:pt idx="2">
                  <c:v>20.349082568807336</c:v>
                </c:pt>
                <c:pt idx="3">
                  <c:v>75.456981132075455</c:v>
                </c:pt>
                <c:pt idx="4" formatCode="General">
                  <c:v>44.640000000000008</c:v>
                </c:pt>
                <c:pt idx="5">
                  <c:v>48.279202050545258</c:v>
                </c:pt>
                <c:pt idx="6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6CA-40DD-B550-E9418B884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1B97D-52DB-AF47-8612-CED9511EFBE8}" type="datetimeFigureOut">
              <a:rPr lang="fr-FR" smtClean="0"/>
              <a:t>10/09/2024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E3C25-AC27-0A47-A993-ADC13CFAEF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1440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014C4-666F-6D47-97F5-59D6F8180AB6}" type="datetimeFigureOut">
              <a:rPr lang="fr-FR" smtClean="0"/>
              <a:t>10/09/2024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FFC59-6F8C-8B47-A033-00C0635944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3754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5D26-B29E-5A45-8854-08328C188555}" type="datetime1">
              <a:rPr lang="fr-FR" smtClean="0"/>
              <a:t>10/09/2024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3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96E6C-A1CA-6148-A7F5-A40566B6B6FA}" type="datetime1">
              <a:rPr lang="fr-FR" smtClean="0"/>
              <a:t>10/09/2024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36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08AB-0947-7E40-8A78-BAEC65C43A67}" type="datetime1">
              <a:rPr lang="fr-FR" smtClean="0"/>
              <a:t>10/09/2024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4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94F8-20E2-AD46-B525-534AEACB1B0F}" type="datetime1">
              <a:rPr lang="fr-FR" smtClean="0"/>
              <a:t>10/09/2024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065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F6087-E39E-4840-AF76-DBDE0346F0AA}" type="datetime1">
              <a:rPr lang="fr-FR" smtClean="0"/>
              <a:t>10/09/2024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46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C182-332B-2B44-B010-453DEE9EAEB6}" type="datetime1">
              <a:rPr lang="fr-FR" smtClean="0"/>
              <a:t>10/09/2024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737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5CF7-D472-E448-82A8-2A457BF2DEB7}" type="datetime1">
              <a:rPr lang="fr-FR" smtClean="0"/>
              <a:t>10/09/2024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78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3A67-6F32-C446-A06E-08EAFB8518FC}" type="datetime1">
              <a:rPr lang="fr-FR" smtClean="0"/>
              <a:t>10/09/2024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00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560F3-2307-F844-937B-B82938D16352}" type="datetime1">
              <a:rPr lang="fr-FR" smtClean="0"/>
              <a:t>10/09/2024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500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C544-DA4C-BD4F-AACA-FDD5D2657FEB}" type="datetime1">
              <a:rPr lang="fr-FR" smtClean="0"/>
              <a:t>10/09/2024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922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F5D3-F87B-E843-9E36-6B94187B9E1D}" type="datetime1">
              <a:rPr lang="fr-FR" smtClean="0"/>
              <a:t>10/09/2024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59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8CBA7-E218-0A41-8C6A-AAA79D1102F4}" type="datetime1">
              <a:rPr lang="fr-FR" smtClean="0"/>
              <a:t>10/09/2024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60CCC-7D0A-F04A-9AF8-6877C4557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82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drien.chauveau@te32.fr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05792" y="2355110"/>
            <a:ext cx="7446208" cy="1327514"/>
          </a:xfrm>
        </p:spPr>
        <p:txBody>
          <a:bodyPr lIns="0" tIns="0" rIns="0" bIns="0" anchor="t" anchorCtr="0">
            <a:noAutofit/>
          </a:bodyPr>
          <a:lstStyle/>
          <a:p>
            <a:pPr algn="l">
              <a:lnSpc>
                <a:spcPts val="5500"/>
              </a:lnSpc>
            </a:pPr>
            <a:br>
              <a:rPr lang="fr-FR" b="1" dirty="0">
                <a:solidFill>
                  <a:srgbClr val="A0328C"/>
                </a:solidFill>
                <a:latin typeface="Titillium"/>
              </a:rPr>
            </a:br>
            <a:r>
              <a:rPr lang="fr-FR" b="1" dirty="0">
                <a:solidFill>
                  <a:srgbClr val="A0328C"/>
                </a:solidFill>
                <a:latin typeface="Titillium"/>
              </a:rPr>
              <a:t>Logement communal CASTIN</a:t>
            </a:r>
            <a:br>
              <a:rPr lang="fr-FR" sz="5500" dirty="0">
                <a:solidFill>
                  <a:srgbClr val="A0328C"/>
                </a:solidFill>
                <a:latin typeface="Titillium"/>
              </a:rPr>
            </a:br>
            <a:br>
              <a:rPr lang="fr-FR" sz="5500" dirty="0">
                <a:solidFill>
                  <a:srgbClr val="A0328C"/>
                </a:solidFill>
                <a:latin typeface="Titillium"/>
              </a:rPr>
            </a:br>
            <a:endParaRPr lang="fr-FR" sz="5500" dirty="0">
              <a:solidFill>
                <a:srgbClr val="A0328C"/>
              </a:solidFill>
              <a:latin typeface="Titillium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05784" cy="17312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75DC5F26-539A-2090-6A9D-2EFD81A48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5792" y="5068389"/>
            <a:ext cx="3744503" cy="905691"/>
          </a:xfrm>
        </p:spPr>
        <p:txBody>
          <a:bodyPr lIns="0" tIns="0" rIns="0" bIns="0">
            <a:noAutofit/>
          </a:bodyPr>
          <a:lstStyle/>
          <a:p>
            <a:pPr algn="l">
              <a:lnSpc>
                <a:spcPts val="3000"/>
              </a:lnSpc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Pierrette LUCHE</a:t>
            </a:r>
          </a:p>
          <a:p>
            <a:pPr algn="l">
              <a:lnSpc>
                <a:spcPts val="3000"/>
              </a:lnSpc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Maire de CASTIN</a:t>
            </a:r>
          </a:p>
          <a:p>
            <a:pPr algn="l">
              <a:lnSpc>
                <a:spcPts val="3000"/>
              </a:lnSpc>
            </a:pP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16946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10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id="{91775C6C-AA74-41C2-18B4-06F029F500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400" dirty="0">
                <a:solidFill>
                  <a:srgbClr val="A0328C"/>
                </a:solidFill>
                <a:latin typeface="Titillium"/>
              </a:rPr>
              <a:t>SIMULATION THERMIQUE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71A9B6-F37E-ABDC-0443-7B1C25587A84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1922454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11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DEPERDITIONS THERMIQUES</a:t>
            </a:r>
            <a:endParaRPr lang="fr-FR" dirty="0"/>
          </a:p>
        </p:txBody>
      </p:sp>
      <p:graphicFrame>
        <p:nvGraphicFramePr>
          <p:cNvPr id="14" name="Tableau 7">
            <a:extLst>
              <a:ext uri="{FF2B5EF4-FFF2-40B4-BE49-F238E27FC236}">
                <a16:creationId xmlns:a16="http://schemas.microsoft.com/office/drawing/2014/main" id="{60347406-B6D3-DA98-F371-25364C5BC6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371754"/>
              </p:ext>
            </p:extLst>
          </p:nvPr>
        </p:nvGraphicFramePr>
        <p:xfrm>
          <a:off x="5216433" y="1610969"/>
          <a:ext cx="3799851" cy="4032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533">
                  <a:extLst>
                    <a:ext uri="{9D8B030D-6E8A-4147-A177-3AD203B41FA5}">
                      <a16:colId xmlns:a16="http://schemas.microsoft.com/office/drawing/2014/main" val="4016355099"/>
                    </a:ext>
                  </a:extLst>
                </a:gridCol>
                <a:gridCol w="1282318">
                  <a:extLst>
                    <a:ext uri="{9D8B030D-6E8A-4147-A177-3AD203B41FA5}">
                      <a16:colId xmlns:a16="http://schemas.microsoft.com/office/drawing/2014/main" val="167982197"/>
                    </a:ext>
                  </a:extLst>
                </a:gridCol>
              </a:tblGrid>
              <a:tr h="715572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Parois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Déperditions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En W/K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729758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Menuiseries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008164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Murs sur extérieur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408009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Murs sur local non chauffé</a:t>
                      </a:r>
                    </a:p>
                  </a:txBody>
                  <a:tcPr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991508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Plancher haut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493184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Plancher bas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706930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Ponts thermiques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879077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Renouvellement d’air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09778"/>
                  </a:ext>
                </a:extLst>
              </a:tr>
              <a:tr h="414576">
                <a:tc>
                  <a:txBody>
                    <a:bodyPr/>
                    <a:lstStyle/>
                    <a:p>
                      <a:r>
                        <a:rPr lang="fr-FR" sz="16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tillium" panose="00000500000000000000" pitchFamily="50" charset="0"/>
                        </a:rPr>
                        <a:t>415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3032398"/>
                  </a:ext>
                </a:extLst>
              </a:tr>
            </a:tbl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D350E8B4-A40D-444C-BC4F-B6B426BD74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437124"/>
              </p:ext>
            </p:extLst>
          </p:nvPr>
        </p:nvGraphicFramePr>
        <p:xfrm>
          <a:off x="127715" y="1323703"/>
          <a:ext cx="4923255" cy="4476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6BFFE5AD-BA16-5491-F8EC-7A50D13AD542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3149585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12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ESTIMATION PUISSANCE ET CONSOMMATION</a:t>
            </a:r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9F63D5C-3FD9-959E-B891-A01E919A1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369177"/>
              </p:ext>
            </p:extLst>
          </p:nvPr>
        </p:nvGraphicFramePr>
        <p:xfrm>
          <a:off x="334860" y="1837381"/>
          <a:ext cx="8692544" cy="4354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3136">
                  <a:extLst>
                    <a:ext uri="{9D8B030D-6E8A-4147-A177-3AD203B41FA5}">
                      <a16:colId xmlns:a16="http://schemas.microsoft.com/office/drawing/2014/main" val="3242809867"/>
                    </a:ext>
                  </a:extLst>
                </a:gridCol>
                <a:gridCol w="2173136">
                  <a:extLst>
                    <a:ext uri="{9D8B030D-6E8A-4147-A177-3AD203B41FA5}">
                      <a16:colId xmlns:a16="http://schemas.microsoft.com/office/drawing/2014/main" val="1503276264"/>
                    </a:ext>
                  </a:extLst>
                </a:gridCol>
                <a:gridCol w="2173136">
                  <a:extLst>
                    <a:ext uri="{9D8B030D-6E8A-4147-A177-3AD203B41FA5}">
                      <a16:colId xmlns:a16="http://schemas.microsoft.com/office/drawing/2014/main" val="512230494"/>
                    </a:ext>
                  </a:extLst>
                </a:gridCol>
                <a:gridCol w="2173136">
                  <a:extLst>
                    <a:ext uri="{9D8B030D-6E8A-4147-A177-3AD203B41FA5}">
                      <a16:colId xmlns:a16="http://schemas.microsoft.com/office/drawing/2014/main" val="3925879013"/>
                    </a:ext>
                  </a:extLst>
                </a:gridCol>
              </a:tblGrid>
              <a:tr h="40562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Puissance de chauffage estimée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10,5 kW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180699"/>
                  </a:ext>
                </a:extLst>
              </a:tr>
              <a:tr h="40562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Energie finale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effectLst/>
                          <a:latin typeface="Titillium" panose="00000500000000000000" pitchFamily="50" charset="0"/>
                        </a:rPr>
                        <a:t>Energie primaire</a:t>
                      </a:r>
                      <a:endParaRPr lang="fr-FR" sz="2000" b="1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998239"/>
                  </a:ext>
                </a:extLst>
              </a:tr>
              <a:tr h="40562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CHAUFFAGE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3182"/>
                  </a:ext>
                </a:extLst>
              </a:tr>
              <a:tr h="928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Consommation estimée en kWh/an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Consommation estimée en kWh/m²/an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</a:rPr>
                        <a:t>Consommation estimée en kWh/an</a:t>
                      </a:r>
                      <a:endParaRPr lang="fr-FR" sz="20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</a:rPr>
                        <a:t>Consommation estimée en kWh/m²/an</a:t>
                      </a:r>
                      <a:endParaRPr lang="fr-FR" sz="20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18040"/>
                  </a:ext>
                </a:extLst>
              </a:tr>
              <a:tr h="405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23 962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27 796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976097"/>
                  </a:ext>
                </a:extLst>
              </a:tr>
              <a:tr h="40562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HORS CHAUFFAGE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79228"/>
                  </a:ext>
                </a:extLst>
              </a:tr>
              <a:tr h="928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Consommation estimée en kWh/an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Consommation estimée en kWh/m²/an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</a:rPr>
                        <a:t>Consommation estimée en kWh/an</a:t>
                      </a:r>
                      <a:endParaRPr lang="fr-FR" sz="20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</a:rPr>
                        <a:t>Consommation estimée en kWh/m²/an</a:t>
                      </a:r>
                      <a:endParaRPr lang="fr-FR" sz="20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63857"/>
                  </a:ext>
                </a:extLst>
              </a:tr>
              <a:tr h="405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4 000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9 200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8235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407376B9-63C6-E252-8BD1-5B6B4AD5DBB3}"/>
              </a:ext>
            </a:extLst>
          </p:cNvPr>
          <p:cNvSpPr txBox="1"/>
          <p:nvPr/>
        </p:nvSpPr>
        <p:spPr>
          <a:xfrm>
            <a:off x="334860" y="1430346"/>
            <a:ext cx="8692544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Hypothèse de calcu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: chauffage en continu à 20°C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E7832CE-7AD8-DFB6-C8B6-121B7FE1B144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403509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13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ESTIMATION PUISSANCE ET CONSOMMATION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07399E-A65F-0E86-82B6-4711121E530D}"/>
              </a:ext>
            </a:extLst>
          </p:cNvPr>
          <p:cNvSpPr txBox="1"/>
          <p:nvPr/>
        </p:nvSpPr>
        <p:spPr>
          <a:xfrm>
            <a:off x="230819" y="1505026"/>
            <a:ext cx="8476231" cy="1494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Soit une facture de chauffage de 4 074 €TTC selon un coût du kWh de propane de 0,17 €TTC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effectLst/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Soit une facture d’électricité estimée à 600 €TTC selon un coût du kWh d’électricité de 0,15 €TTC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789B32C-A3CF-DA70-7873-8759A6EC3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92" y="3125576"/>
            <a:ext cx="3239770" cy="295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7C8B6F-F960-EAAC-64EE-AD7761B62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66" y="3125576"/>
            <a:ext cx="3200400" cy="2951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9995606-5E66-2F8A-9385-49E600365B39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1693170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14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PRECONISATION DE TRAVAUX ENVELOPPE</a:t>
            </a:r>
            <a:endParaRPr lang="fr-FR" dirty="0"/>
          </a:p>
        </p:txBody>
      </p:sp>
      <p:graphicFrame>
        <p:nvGraphicFramePr>
          <p:cNvPr id="2" name="Tableau 8">
            <a:extLst>
              <a:ext uri="{FF2B5EF4-FFF2-40B4-BE49-F238E27FC236}">
                <a16:creationId xmlns:a16="http://schemas.microsoft.com/office/drawing/2014/main" id="{A0046D7E-239A-9ADF-68BD-270690D81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065581"/>
              </p:ext>
            </p:extLst>
          </p:nvPr>
        </p:nvGraphicFramePr>
        <p:xfrm>
          <a:off x="344909" y="1160237"/>
          <a:ext cx="8683680" cy="4849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040">
                  <a:extLst>
                    <a:ext uri="{9D8B030D-6E8A-4147-A177-3AD203B41FA5}">
                      <a16:colId xmlns:a16="http://schemas.microsoft.com/office/drawing/2014/main" val="2202704764"/>
                    </a:ext>
                  </a:extLst>
                </a:gridCol>
                <a:gridCol w="2272937">
                  <a:extLst>
                    <a:ext uri="{9D8B030D-6E8A-4147-A177-3AD203B41FA5}">
                      <a16:colId xmlns:a16="http://schemas.microsoft.com/office/drawing/2014/main" val="861480067"/>
                    </a:ext>
                  </a:extLst>
                </a:gridCol>
                <a:gridCol w="1893783">
                  <a:extLst>
                    <a:ext uri="{9D8B030D-6E8A-4147-A177-3AD203B41FA5}">
                      <a16:colId xmlns:a16="http://schemas.microsoft.com/office/drawing/2014/main" val="4104292981"/>
                    </a:ext>
                  </a:extLst>
                </a:gridCol>
                <a:gridCol w="2170920">
                  <a:extLst>
                    <a:ext uri="{9D8B030D-6E8A-4147-A177-3AD203B41FA5}">
                      <a16:colId xmlns:a16="http://schemas.microsoft.com/office/drawing/2014/main" val="3188357294"/>
                    </a:ext>
                  </a:extLst>
                </a:gridCol>
              </a:tblGrid>
              <a:tr h="1142222">
                <a:tc>
                  <a:txBody>
                    <a:bodyPr/>
                    <a:lstStyle/>
                    <a:p>
                      <a:r>
                        <a:rPr lang="fr-FR" sz="1800" dirty="0"/>
                        <a:t>Préconisations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Caractéristiques techniques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Investissement estimé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Gain sur la consommation de chauffage estimé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4837515"/>
                  </a:ext>
                </a:extLst>
              </a:tr>
              <a:tr h="1076655">
                <a:tc>
                  <a:txBody>
                    <a:bodyPr/>
                    <a:lstStyle/>
                    <a:p>
                      <a:r>
                        <a:rPr lang="fr-FR" sz="1800" dirty="0"/>
                        <a:t>Remplacement des menuiseries SV 13 m²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Uw ≤ 1,3 W/m².K et </a:t>
                      </a:r>
                      <a:r>
                        <a:rPr lang="fr-FR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</a:t>
                      </a: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≥ 0,3 ou Uw ≤ 1,7 W/m².K et </a:t>
                      </a:r>
                      <a:r>
                        <a:rPr lang="fr-FR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</a:t>
                      </a: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≥ 0,36</a:t>
                      </a:r>
                      <a:endParaRPr lang="fr-F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7 600 €HT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16 %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6881393"/>
                  </a:ext>
                </a:extLst>
              </a:tr>
              <a:tr h="1142222">
                <a:tc>
                  <a:txBody>
                    <a:bodyPr/>
                    <a:lstStyle/>
                    <a:p>
                      <a:r>
                        <a:rPr lang="fr-FR" sz="1800" dirty="0"/>
                        <a:t>Isolation des combles 120 m²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R= 7 m²./W</a:t>
                      </a:r>
                    </a:p>
                    <a:p>
                      <a:pPr algn="ctr"/>
                      <a:r>
                        <a:rPr lang="fr-FR" sz="1800" dirty="0"/>
                        <a:t>Soit une épaisseur d’isolant de 28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3 600 €HT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18 %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957893"/>
                  </a:ext>
                </a:extLst>
              </a:tr>
              <a:tr h="1488348">
                <a:tc>
                  <a:txBody>
                    <a:bodyPr/>
                    <a:lstStyle/>
                    <a:p>
                      <a:r>
                        <a:rPr lang="fr-FR" sz="1800" dirty="0"/>
                        <a:t>Isolation des murs par l’extérieur 131 m² + Murs sur local non chauffé 30 m²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R = 3,7 m²./W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Soit une épaisseur d’isolant de 15 cm</a:t>
                      </a:r>
                    </a:p>
                    <a:p>
                      <a:pPr algn="ctr"/>
                      <a:endParaRPr lang="fr-F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17 000 €HT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49 %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1645495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6198CD20-E4B8-CB82-451A-34D2A132EDCD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3859635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15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PRECONISATION DE TRAVAUX EQUIPEMENTS</a:t>
            </a:r>
            <a:endParaRPr lang="fr-FR" dirty="0"/>
          </a:p>
        </p:txBody>
      </p:sp>
      <p:graphicFrame>
        <p:nvGraphicFramePr>
          <p:cNvPr id="3" name="Tableau 8">
            <a:extLst>
              <a:ext uri="{FF2B5EF4-FFF2-40B4-BE49-F238E27FC236}">
                <a16:creationId xmlns:a16="http://schemas.microsoft.com/office/drawing/2014/main" id="{025FDA5A-7C40-6F67-B952-891EDB0CE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910006"/>
              </p:ext>
            </p:extLst>
          </p:nvPr>
        </p:nvGraphicFramePr>
        <p:xfrm>
          <a:off x="350634" y="1221878"/>
          <a:ext cx="8608591" cy="4943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6573">
                  <a:extLst>
                    <a:ext uri="{9D8B030D-6E8A-4147-A177-3AD203B41FA5}">
                      <a16:colId xmlns:a16="http://schemas.microsoft.com/office/drawing/2014/main" val="2202704764"/>
                    </a:ext>
                  </a:extLst>
                </a:gridCol>
                <a:gridCol w="1807614">
                  <a:extLst>
                    <a:ext uri="{9D8B030D-6E8A-4147-A177-3AD203B41FA5}">
                      <a16:colId xmlns:a16="http://schemas.microsoft.com/office/drawing/2014/main" val="861480067"/>
                    </a:ext>
                  </a:extLst>
                </a:gridCol>
                <a:gridCol w="1640887">
                  <a:extLst>
                    <a:ext uri="{9D8B030D-6E8A-4147-A177-3AD203B41FA5}">
                      <a16:colId xmlns:a16="http://schemas.microsoft.com/office/drawing/2014/main" val="4104292981"/>
                    </a:ext>
                  </a:extLst>
                </a:gridCol>
                <a:gridCol w="1733517">
                  <a:extLst>
                    <a:ext uri="{9D8B030D-6E8A-4147-A177-3AD203B41FA5}">
                      <a16:colId xmlns:a16="http://schemas.microsoft.com/office/drawing/2014/main" val="3188357294"/>
                    </a:ext>
                  </a:extLst>
                </a:gridCol>
              </a:tblGrid>
              <a:tr h="1239842">
                <a:tc>
                  <a:txBody>
                    <a:bodyPr/>
                    <a:lstStyle/>
                    <a:p>
                      <a:r>
                        <a:rPr lang="fr-FR" sz="1800" dirty="0"/>
                        <a:t>Préconisations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Caractéristiques techniques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Investissement estimé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Gain sur la consommation de chauffage estimé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4837515"/>
                  </a:ext>
                </a:extLst>
              </a:tr>
              <a:tr h="433010">
                <a:tc>
                  <a:txBody>
                    <a:bodyPr/>
                    <a:lstStyle/>
                    <a:p>
                      <a:r>
                        <a:rPr lang="fr-FR" sz="1800" dirty="0"/>
                        <a:t>VMC simple flux Hygro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1 500 €HT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- 4 %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957893"/>
                  </a:ext>
                </a:extLst>
              </a:tr>
              <a:tr h="433010">
                <a:tc>
                  <a:txBody>
                    <a:bodyPr/>
                    <a:lstStyle/>
                    <a:p>
                      <a:r>
                        <a:rPr lang="fr-FR" sz="1800" dirty="0"/>
                        <a:t>VMC double flux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2 500 €HT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- 1 %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3141448"/>
                  </a:ext>
                </a:extLst>
              </a:tr>
              <a:tr h="953724">
                <a:tc>
                  <a:txBody>
                    <a:bodyPr/>
                    <a:lstStyle/>
                    <a:p>
                      <a:r>
                        <a:rPr lang="fr-FR" sz="1800" dirty="0"/>
                        <a:t>Thermostat d’ambiance programmable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500 €HT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Selon programmation et régulation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1645495"/>
                  </a:ext>
                </a:extLst>
              </a:tr>
              <a:tr h="667607">
                <a:tc>
                  <a:txBody>
                    <a:bodyPr/>
                    <a:lstStyle/>
                    <a:p>
                      <a:r>
                        <a:rPr lang="fr-FR" sz="1800" dirty="0"/>
                        <a:t>Chauffe-eau thermodynamique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 2 000 €HT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9809530"/>
                  </a:ext>
                </a:extLst>
              </a:tr>
              <a:tr h="433010">
                <a:tc>
                  <a:txBody>
                    <a:bodyPr/>
                    <a:lstStyle/>
                    <a:p>
                      <a:r>
                        <a:rPr lang="fr-FR" sz="1800" dirty="0"/>
                        <a:t>Radiateurs électriques à inertie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5 000 €HT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Selon les travaux sur l’enveloppe réalisés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5266318"/>
                  </a:ext>
                </a:extLst>
              </a:tr>
              <a:tr h="783671">
                <a:tc>
                  <a:txBody>
                    <a:bodyPr/>
                    <a:lstStyle/>
                    <a:p>
                      <a:r>
                        <a:rPr lang="fr-FR" sz="1800" dirty="0"/>
                        <a:t>Pompe à chaleur air/eau 5 kW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10 000 €HT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236683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F73A2B4D-C59F-8493-7D53-C6A3D7EC2763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3932710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16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2 SCENARIOS DE TRAVAUX</a:t>
            </a:r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5A73270-A040-C824-2365-9F00EBFB9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396939"/>
              </p:ext>
            </p:extLst>
          </p:nvPr>
        </p:nvGraphicFramePr>
        <p:xfrm>
          <a:off x="340750" y="1190838"/>
          <a:ext cx="847623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5276">
                  <a:extLst>
                    <a:ext uri="{9D8B030D-6E8A-4147-A177-3AD203B41FA5}">
                      <a16:colId xmlns:a16="http://schemas.microsoft.com/office/drawing/2014/main" val="826769675"/>
                    </a:ext>
                  </a:extLst>
                </a:gridCol>
                <a:gridCol w="2090057">
                  <a:extLst>
                    <a:ext uri="{9D8B030D-6E8A-4147-A177-3AD203B41FA5}">
                      <a16:colId xmlns:a16="http://schemas.microsoft.com/office/drawing/2014/main" val="2276078794"/>
                    </a:ext>
                  </a:extLst>
                </a:gridCol>
                <a:gridCol w="2460897">
                  <a:extLst>
                    <a:ext uri="{9D8B030D-6E8A-4147-A177-3AD203B41FA5}">
                      <a16:colId xmlns:a16="http://schemas.microsoft.com/office/drawing/2014/main" val="3555434751"/>
                    </a:ext>
                  </a:extLst>
                </a:gridCol>
              </a:tblGrid>
              <a:tr h="310977">
                <a:tc>
                  <a:txBody>
                    <a:bodyPr/>
                    <a:lstStyle/>
                    <a:p>
                      <a:r>
                        <a:rPr lang="fr-FR" sz="1500" dirty="0"/>
                        <a:t>Préconisations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Scénario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Scénario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01581"/>
                  </a:ext>
                </a:extLst>
              </a:tr>
              <a:tr h="310977">
                <a:tc>
                  <a:txBody>
                    <a:bodyPr/>
                    <a:lstStyle/>
                    <a:p>
                      <a:r>
                        <a:rPr lang="fr-FR" sz="1500" dirty="0"/>
                        <a:t>Isolation des combles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270253"/>
                  </a:ext>
                </a:extLst>
              </a:tr>
              <a:tr h="310977">
                <a:tc>
                  <a:txBody>
                    <a:bodyPr/>
                    <a:lstStyle/>
                    <a:p>
                      <a:r>
                        <a:rPr lang="fr-FR" sz="1500" dirty="0"/>
                        <a:t>Isolation des murs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926532"/>
                  </a:ext>
                </a:extLst>
              </a:tr>
              <a:tr h="310977">
                <a:tc>
                  <a:txBody>
                    <a:bodyPr/>
                    <a:lstStyle/>
                    <a:p>
                      <a:r>
                        <a:rPr lang="fr-FR" sz="1500" dirty="0"/>
                        <a:t>Remplacement des menuiseries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175667"/>
                  </a:ext>
                </a:extLst>
              </a:tr>
              <a:tr h="310977">
                <a:tc>
                  <a:txBody>
                    <a:bodyPr/>
                    <a:lstStyle/>
                    <a:p>
                      <a:r>
                        <a:rPr lang="fr-FR" sz="1500" dirty="0"/>
                        <a:t>VMC simple flux hygro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125338"/>
                  </a:ext>
                </a:extLst>
              </a:tr>
              <a:tr h="310977">
                <a:tc>
                  <a:txBody>
                    <a:bodyPr/>
                    <a:lstStyle/>
                    <a:p>
                      <a:r>
                        <a:rPr lang="fr-FR" sz="1500" dirty="0"/>
                        <a:t>VMC double 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763234"/>
                  </a:ext>
                </a:extLst>
              </a:tr>
              <a:tr h="310977">
                <a:tc>
                  <a:txBody>
                    <a:bodyPr/>
                    <a:lstStyle/>
                    <a:p>
                      <a:r>
                        <a:rPr lang="fr-FR" sz="1500" dirty="0"/>
                        <a:t>Chauffe eau thermodynamique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839609"/>
                  </a:ext>
                </a:extLst>
              </a:tr>
              <a:tr h="310977">
                <a:tc>
                  <a:txBody>
                    <a:bodyPr/>
                    <a:lstStyle/>
                    <a:p>
                      <a:r>
                        <a:rPr lang="fr-FR" sz="1500" dirty="0"/>
                        <a:t>Thermostat d’ambiance programmable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394265"/>
                  </a:ext>
                </a:extLst>
              </a:tr>
              <a:tr h="31097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Radiateurs électriques à inertie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388542"/>
                  </a:ext>
                </a:extLst>
              </a:tr>
              <a:tr h="310977">
                <a:tc>
                  <a:txBody>
                    <a:bodyPr/>
                    <a:lstStyle/>
                    <a:p>
                      <a:r>
                        <a:rPr lang="fr-FR" sz="1500" dirty="0"/>
                        <a:t>Pompe à chaleur air/eau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483194"/>
                  </a:ext>
                </a:extLst>
              </a:tr>
              <a:tr h="310977">
                <a:tc>
                  <a:txBody>
                    <a:bodyPr/>
                    <a:lstStyle/>
                    <a:p>
                      <a:r>
                        <a:rPr lang="fr-FR" sz="1500" dirty="0"/>
                        <a:t>Investissement hors aide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38 200 €HT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48 200 €HT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370068"/>
                  </a:ext>
                </a:extLst>
              </a:tr>
              <a:tr h="310977">
                <a:tc>
                  <a:txBody>
                    <a:bodyPr/>
                    <a:lstStyle/>
                    <a:p>
                      <a:r>
                        <a:rPr lang="fr-FR" sz="1500" dirty="0"/>
                        <a:t>Consommation de chauffage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6 954 kWh/an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2 318 kWh/an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840301"/>
                  </a:ext>
                </a:extLst>
              </a:tr>
              <a:tr h="310977">
                <a:tc>
                  <a:txBody>
                    <a:bodyPr/>
                    <a:lstStyle/>
                    <a:p>
                      <a:r>
                        <a:rPr lang="fr-FR" sz="1500" dirty="0"/>
                        <a:t>Gain sur la consommation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71 %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90 %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961373"/>
                  </a:ext>
                </a:extLst>
              </a:tr>
              <a:tr h="310977">
                <a:tc>
                  <a:txBody>
                    <a:bodyPr/>
                    <a:lstStyle/>
                    <a:p>
                      <a:r>
                        <a:rPr lang="fr-FR" sz="1500" dirty="0"/>
                        <a:t>Facture de chauffage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1 043 €TTC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394 €TTC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96405"/>
                  </a:ext>
                </a:extLst>
              </a:tr>
              <a:tr h="310977">
                <a:tc>
                  <a:txBody>
                    <a:bodyPr/>
                    <a:lstStyle/>
                    <a:p>
                      <a:r>
                        <a:rPr lang="fr-FR" sz="1500" dirty="0"/>
                        <a:t>Classe énergétique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D </a:t>
                      </a:r>
                    </a:p>
                    <a:p>
                      <a:pPr algn="ctr"/>
                      <a:r>
                        <a:rPr lang="fr-FR" sz="1500" dirty="0"/>
                        <a:t>170 kWhEP/m²/an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C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/>
                        <a:t>98 kWhEP/m²/an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857247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D3BC3846-6EB4-C656-040A-F5E307F4F35F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69939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17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id="{91775C6C-AA74-41C2-18B4-06F029F500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400" dirty="0">
                <a:solidFill>
                  <a:srgbClr val="A0328C"/>
                </a:solidFill>
                <a:latin typeface="Titillium"/>
              </a:rPr>
              <a:t>QUELLE SUITE A L’ETUDE ?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D70636-9288-FF59-080C-44AE88F15BF9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3739224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18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E8E3350-FD0E-59BD-35EB-3F408B5AF903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QUELLE SUITE A L’ETUDE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10617B-B70C-8B09-3E77-84B490E6CEE3}"/>
              </a:ext>
            </a:extLst>
          </p:cNvPr>
          <p:cNvSpPr txBox="1"/>
          <p:nvPr/>
        </p:nvSpPr>
        <p:spPr>
          <a:xfrm>
            <a:off x="230819" y="1392275"/>
            <a:ext cx="8596046" cy="5073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 commune à pris la décision d’engager une rénovation énergétique du logement communal en adaptant les préconisations du scénario 2 (travaux réalisés en 2021) :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Isolation des combles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Remplacement des menuiseries simple vitrage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VMC simple flux hygroréglable de type B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Pompe à chaleur air/eau 11 kW moyenne température assurant chauffage et ECS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Thermostat d’ambiance programmable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Plus les travaux hors amélioration énergétique : doublage des murs de la cuisine, travaux de peinture, pose d’une cuisine aménagée, rénovation totale et mise aux normes de l’installation électrique.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endParaRPr lang="fr-FR" sz="2000" dirty="0">
              <a:latin typeface="Titillium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9698A8-3F6F-0A1C-F409-DD6292065B3E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696552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19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ESTIMATION CONSOMMATION APRES TRAVAUX</a:t>
            </a:r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54B7F3D-D05D-67FD-7BF0-C5F11FE3D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596030"/>
              </p:ext>
            </p:extLst>
          </p:nvPr>
        </p:nvGraphicFramePr>
        <p:xfrm>
          <a:off x="232593" y="1268906"/>
          <a:ext cx="8692544" cy="28499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3136">
                  <a:extLst>
                    <a:ext uri="{9D8B030D-6E8A-4147-A177-3AD203B41FA5}">
                      <a16:colId xmlns:a16="http://schemas.microsoft.com/office/drawing/2014/main" val="3242809867"/>
                    </a:ext>
                  </a:extLst>
                </a:gridCol>
                <a:gridCol w="2173136">
                  <a:extLst>
                    <a:ext uri="{9D8B030D-6E8A-4147-A177-3AD203B41FA5}">
                      <a16:colId xmlns:a16="http://schemas.microsoft.com/office/drawing/2014/main" val="1503276264"/>
                    </a:ext>
                  </a:extLst>
                </a:gridCol>
                <a:gridCol w="2173136">
                  <a:extLst>
                    <a:ext uri="{9D8B030D-6E8A-4147-A177-3AD203B41FA5}">
                      <a16:colId xmlns:a16="http://schemas.microsoft.com/office/drawing/2014/main" val="512230494"/>
                    </a:ext>
                  </a:extLst>
                </a:gridCol>
                <a:gridCol w="2173136">
                  <a:extLst>
                    <a:ext uri="{9D8B030D-6E8A-4147-A177-3AD203B41FA5}">
                      <a16:colId xmlns:a16="http://schemas.microsoft.com/office/drawing/2014/main" val="3925879013"/>
                    </a:ext>
                  </a:extLst>
                </a:gridCol>
              </a:tblGrid>
              <a:tr h="37790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Déperditions de chaleur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294 W/K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922105"/>
                  </a:ext>
                </a:extLst>
              </a:tr>
              <a:tr h="37790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Puissance de chauffage estimée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7,5 kW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180699"/>
                  </a:ext>
                </a:extLst>
              </a:tr>
              <a:tr h="37790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Energie finale</a:t>
                      </a: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effectLst/>
                          <a:latin typeface="Titillium" panose="00000500000000000000" pitchFamily="50" charset="0"/>
                        </a:rPr>
                        <a:t>Energie primaire</a:t>
                      </a:r>
                      <a:endParaRPr lang="fr-FR" sz="2000" b="1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998239"/>
                  </a:ext>
                </a:extLst>
              </a:tr>
              <a:tr h="377901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CHAUFFAGE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93182"/>
                  </a:ext>
                </a:extLst>
              </a:tr>
              <a:tr h="864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Consommation estimée en kWh/an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</a:rPr>
                        <a:t>Consommation estimée en kWh/m²/an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</a:rPr>
                        <a:t>Consommation estimée en kWh/an</a:t>
                      </a:r>
                      <a:endParaRPr lang="fr-FR" sz="20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</a:rPr>
                        <a:t>Consommation estimée en kWh/m²/an</a:t>
                      </a:r>
                      <a:endParaRPr lang="fr-FR" sz="20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18040"/>
                  </a:ext>
                </a:extLst>
              </a:tr>
              <a:tr h="377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5 465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12 570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effectLst/>
                          <a:latin typeface="Titillium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976097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D84A2222-1A17-0480-21CF-56E5715C14CF}"/>
              </a:ext>
            </a:extLst>
          </p:cNvPr>
          <p:cNvSpPr txBox="1"/>
          <p:nvPr/>
        </p:nvSpPr>
        <p:spPr>
          <a:xfrm>
            <a:off x="232593" y="4450399"/>
            <a:ext cx="8594272" cy="1596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Soit une facture de chauffage estimé à 930 €TTC selon un coût du kWh à 0,17 €TTC et une température intérieure à 20°C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effectLst/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Soit un gain sur la consommation de chauffage de 77 %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Soit une classe énergétique en C (avec le nouveau DPE) à 147 </a:t>
            </a:r>
            <a:r>
              <a:rPr lang="fr-FR" sz="2000" dirty="0" err="1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kWhEp</a:t>
            </a: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/m²/an</a:t>
            </a:r>
            <a:endParaRPr lang="fr-FR" sz="2000" dirty="0">
              <a:effectLst/>
              <a:latin typeface="Titillium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42A7A9-EA58-6D93-767C-4AF6DFA6CE59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56412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2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E8E3350-FD0E-59BD-35EB-3F408B5AF903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LE CONTEXTE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0D4B07-898D-8DD1-5A3D-87E8965B2159}"/>
              </a:ext>
            </a:extLst>
          </p:cNvPr>
          <p:cNvSpPr txBox="1"/>
          <p:nvPr/>
        </p:nvSpPr>
        <p:spPr>
          <a:xfrm>
            <a:off x="230819" y="1618237"/>
            <a:ext cx="8476231" cy="4433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 son arrivée à l’été 2020, la nouvelle équipe municipale a pris connaissance des difficultés des locataires à chauffer le logement.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effectLst/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Suite à une visite du logement, le constat suivant a été fait :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effectLst/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importants problèmes d’humidité ;</a:t>
            </a:r>
            <a:endParaRPr lang="fr-FR" sz="2000" dirty="0">
              <a:latin typeface="Titillium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effectLst/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fuites au niveau des arrivées d’eau ;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Une problématique de nuisances sonores liée à la proximité de la salle des fêtes</a:t>
            </a:r>
            <a:endParaRPr lang="fr-FR" sz="2000" dirty="0">
              <a:effectLst/>
              <a:latin typeface="Titillium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vétusté apparente du logement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effectLst/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Automne 2020 , le conseil municipal </a:t>
            </a: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fait appel au TE32 pour la réalisation d’une étude énergétique </a:t>
            </a:r>
            <a:endParaRPr lang="fr-FR" sz="2000" dirty="0">
              <a:effectLst/>
              <a:latin typeface="Titillium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endParaRPr lang="fr-FR" sz="2000" dirty="0">
              <a:effectLst/>
              <a:latin typeface="Titillium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DB90F63-5102-08F1-39C0-9F5602980742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3920532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20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E8E3350-FD0E-59BD-35EB-3F408B5AF903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LE PLAN DE FINANCEMENT</a:t>
            </a:r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7964AF3-64A4-F30D-51F4-FD53CCD3F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962738"/>
              </p:ext>
            </p:extLst>
          </p:nvPr>
        </p:nvGraphicFramePr>
        <p:xfrm>
          <a:off x="165463" y="1397000"/>
          <a:ext cx="8874033" cy="448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3326">
                  <a:extLst>
                    <a:ext uri="{9D8B030D-6E8A-4147-A177-3AD203B41FA5}">
                      <a16:colId xmlns:a16="http://schemas.microsoft.com/office/drawing/2014/main" val="2480774658"/>
                    </a:ext>
                  </a:extLst>
                </a:gridCol>
                <a:gridCol w="4580707">
                  <a:extLst>
                    <a:ext uri="{9D8B030D-6E8A-4147-A177-3AD203B41FA5}">
                      <a16:colId xmlns:a16="http://schemas.microsoft.com/office/drawing/2014/main" val="1130793099"/>
                    </a:ext>
                  </a:extLst>
                </a:gridCol>
              </a:tblGrid>
              <a:tr h="374139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Isolation des combles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606859"/>
                  </a:ext>
                </a:extLst>
              </a:tr>
              <a:tr h="374139">
                <a:tc>
                  <a:txBody>
                    <a:bodyPr/>
                    <a:lstStyle/>
                    <a:p>
                      <a:r>
                        <a:rPr lang="fr-FR" dirty="0"/>
                        <a:t>Menuiseries double vitrage PVC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408352"/>
                  </a:ext>
                </a:extLst>
              </a:tr>
              <a:tr h="374139">
                <a:tc>
                  <a:txBody>
                    <a:bodyPr/>
                    <a:lstStyle/>
                    <a:p>
                      <a:r>
                        <a:rPr lang="fr-FR" dirty="0"/>
                        <a:t>VMC SF hygro B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627137"/>
                  </a:ext>
                </a:extLst>
              </a:tr>
              <a:tr h="374139">
                <a:tc>
                  <a:txBody>
                    <a:bodyPr/>
                    <a:lstStyle/>
                    <a:p>
                      <a:r>
                        <a:rPr lang="fr-FR" dirty="0"/>
                        <a:t>PAC air/eau + thermostat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955687"/>
                  </a:ext>
                </a:extLst>
              </a:tr>
              <a:tr h="374139">
                <a:tc>
                  <a:txBody>
                    <a:bodyPr/>
                    <a:lstStyle/>
                    <a:p>
                      <a:r>
                        <a:rPr lang="fr-FR" dirty="0"/>
                        <a:t>Autres travaux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305265"/>
                  </a:ext>
                </a:extLst>
              </a:tr>
              <a:tr h="374139">
                <a:tc>
                  <a:txBody>
                    <a:bodyPr/>
                    <a:lstStyle/>
                    <a:p>
                      <a:r>
                        <a:rPr lang="fr-FR" b="1" dirty="0"/>
                        <a:t>TOTAL INVESTISSEMENT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Environ 40 000 €HT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371844"/>
                  </a:ext>
                </a:extLst>
              </a:tr>
              <a:tr h="374139">
                <a:tc>
                  <a:txBody>
                    <a:bodyPr/>
                    <a:lstStyle/>
                    <a:p>
                      <a:r>
                        <a:rPr lang="fr-FR" dirty="0"/>
                        <a:t>Aide DSIL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324688"/>
                  </a:ext>
                </a:extLst>
              </a:tr>
              <a:tr h="374139">
                <a:tc>
                  <a:txBody>
                    <a:bodyPr/>
                    <a:lstStyle/>
                    <a:p>
                      <a:r>
                        <a:rPr lang="fr-FR" dirty="0"/>
                        <a:t>Aide Région Occitanie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676915"/>
                  </a:ext>
                </a:extLst>
              </a:tr>
              <a:tr h="374139">
                <a:tc>
                  <a:txBody>
                    <a:bodyPr/>
                    <a:lstStyle/>
                    <a:p>
                      <a:r>
                        <a:rPr lang="fr-FR" dirty="0"/>
                        <a:t>Aide Conseil Départemental du 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658198"/>
                  </a:ext>
                </a:extLst>
              </a:tr>
              <a:tr h="374139">
                <a:tc>
                  <a:txBody>
                    <a:bodyPr/>
                    <a:lstStyle/>
                    <a:p>
                      <a:r>
                        <a:rPr lang="fr-FR" b="1" dirty="0"/>
                        <a:t>TOTAL DES AIDES</a:t>
                      </a: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80 %</a:t>
                      </a:r>
                    </a:p>
                  </a:txBody>
                  <a:tcP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179211"/>
                  </a:ext>
                </a:extLst>
              </a:tr>
              <a:tr h="37413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MONTANT RESTANT A CHARGE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20 %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299756"/>
                  </a:ext>
                </a:extLst>
              </a:tr>
              <a:tr h="374139">
                <a:tc>
                  <a:txBody>
                    <a:bodyPr/>
                    <a:lstStyle/>
                    <a:p>
                      <a:r>
                        <a:rPr lang="fr-FR" b="1" dirty="0"/>
                        <a:t>Valorisation des CEE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778,53 €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470195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5019A188-61F7-5BD7-94EF-77E59FABA060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063656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21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E8E3350-FD0E-59BD-35EB-3F408B5AF903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LE BILAN DE CETTE OPERATION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10617B-B70C-8B09-3E77-84B490E6CEE3}"/>
              </a:ext>
            </a:extLst>
          </p:cNvPr>
          <p:cNvSpPr txBox="1"/>
          <p:nvPr/>
        </p:nvSpPr>
        <p:spPr>
          <a:xfrm>
            <a:off x="230819" y="1392275"/>
            <a:ext cx="8596046" cy="3887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Après réalisation des travaux en 2021 :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Locataires entièrement satisfaits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Problèmes d’humidité réglés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Confort thermique fortement amélioré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Aucune difficulté du maintien de la température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Factures d’énergie fortement réduites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Problème des nuisances sonores résolu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endParaRPr lang="fr-FR" sz="2000" dirty="0">
              <a:latin typeface="Titillium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722BF8-3174-FC8C-D5AF-71137C203A90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328644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7364357" y="6443004"/>
            <a:ext cx="101630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17 juin 2024</a:t>
            </a: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22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E8E3350-FD0E-59BD-35EB-3F408B5AF903}"/>
              </a:ext>
            </a:extLst>
          </p:cNvPr>
          <p:cNvSpPr txBox="1">
            <a:spLocks/>
          </p:cNvSpPr>
          <p:nvPr/>
        </p:nvSpPr>
        <p:spPr>
          <a:xfrm>
            <a:off x="1293265" y="3036916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PHOTOS APRES TRAVAUX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D8E7E6-8CA7-86A8-D507-CC4BCA04D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24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23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9141ABE-50AC-87BC-271B-47801ABF7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57250" y="857248"/>
            <a:ext cx="6858000" cy="51435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1C4C03A-9C6B-D727-1356-C9CA6B346956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880173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3A86278-61C9-829A-331B-9E91F0B4F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E2AE20-1B16-A5FD-F722-83185CB6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0CCC-7D0A-F04A-9AF8-6877C455741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428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7364357" y="6443004"/>
            <a:ext cx="101630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17 juin 2024</a:t>
            </a: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4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2E32FB-7012-B2B7-0A28-D1702469B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99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0990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5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606FCC7-5F9E-B969-DB85-564D41076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59018" y="1036667"/>
            <a:ext cx="6233394" cy="41365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FB58F30-9E64-19D7-82DC-B75587928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645944" y="621590"/>
            <a:ext cx="6214002" cy="49708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439A-B491-A0FE-3083-9EEDD0FC8928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96974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33298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05792" y="2355110"/>
            <a:ext cx="7446208" cy="1327514"/>
          </a:xfrm>
        </p:spPr>
        <p:txBody>
          <a:bodyPr lIns="0" tIns="0" rIns="0" bIns="0" anchor="t" anchorCtr="0">
            <a:noAutofit/>
          </a:bodyPr>
          <a:lstStyle/>
          <a:p>
            <a:pPr algn="l">
              <a:lnSpc>
                <a:spcPts val="5500"/>
              </a:lnSpc>
            </a:pPr>
            <a:r>
              <a:rPr lang="fr-FR" b="1" dirty="0">
                <a:solidFill>
                  <a:srgbClr val="A0328C"/>
                </a:solidFill>
                <a:latin typeface="Titillium"/>
              </a:rPr>
              <a:t>Etude énergétique</a:t>
            </a:r>
            <a:br>
              <a:rPr lang="fr-FR" b="1" dirty="0">
                <a:solidFill>
                  <a:srgbClr val="A0328C"/>
                </a:solidFill>
                <a:latin typeface="Titillium"/>
              </a:rPr>
            </a:br>
            <a:r>
              <a:rPr lang="fr-FR" b="1" dirty="0">
                <a:solidFill>
                  <a:srgbClr val="A0328C"/>
                </a:solidFill>
                <a:latin typeface="Titillium"/>
              </a:rPr>
              <a:t>Logement CASTIN (2020)</a:t>
            </a:r>
            <a:br>
              <a:rPr lang="fr-FR" sz="5500" dirty="0">
                <a:solidFill>
                  <a:srgbClr val="A0328C"/>
                </a:solidFill>
                <a:latin typeface="Titillium"/>
              </a:rPr>
            </a:br>
            <a:br>
              <a:rPr lang="fr-FR" sz="5500" dirty="0">
                <a:solidFill>
                  <a:srgbClr val="A0328C"/>
                </a:solidFill>
                <a:latin typeface="Titillium"/>
              </a:rPr>
            </a:br>
            <a:endParaRPr lang="fr-FR" sz="5500" dirty="0">
              <a:solidFill>
                <a:srgbClr val="A0328C"/>
              </a:solidFill>
              <a:latin typeface="Titillium"/>
            </a:endParaRP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6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05784" cy="17312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B8EAAB-A368-BF19-0E47-0F33E275B6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4A0805-7CCA-B77B-C42A-DBD0744BC3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75DC5F26-539A-2090-6A9D-2EFD81A48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5792" y="4676503"/>
            <a:ext cx="3744503" cy="1297577"/>
          </a:xfrm>
        </p:spPr>
        <p:txBody>
          <a:bodyPr lIns="0" tIns="0" rIns="0" bIns="0">
            <a:noAutofit/>
          </a:bodyPr>
          <a:lstStyle/>
          <a:p>
            <a:pPr algn="l">
              <a:lnSpc>
                <a:spcPts val="3000"/>
              </a:lnSpc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Adrien CHAUVEAU</a:t>
            </a:r>
          </a:p>
          <a:p>
            <a:pPr algn="l">
              <a:lnSpc>
                <a:spcPts val="3000"/>
              </a:lnSpc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05 62 61 84 94 </a:t>
            </a:r>
          </a:p>
          <a:p>
            <a:pPr algn="l">
              <a:lnSpc>
                <a:spcPts val="3000"/>
              </a:lnSpc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  <a:hlinkClick r:id="rId4"/>
              </a:rPr>
              <a:t>adrien.chauveau@te32.fr</a:t>
            </a: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  <a:latin typeface="Titillium"/>
            </a:endParaRPr>
          </a:p>
          <a:p>
            <a:pPr algn="l">
              <a:lnSpc>
                <a:spcPts val="3000"/>
              </a:lnSpc>
            </a:pP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  <a:latin typeface="Titillium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6A1D0BB-2E56-CCED-1077-020A228EC8EB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1681631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7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id="{91775C6C-AA74-41C2-18B4-06F029F500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400" dirty="0">
                <a:solidFill>
                  <a:srgbClr val="A0328C"/>
                </a:solidFill>
                <a:latin typeface="Titillium"/>
              </a:rPr>
              <a:t>ETAT DES LIEUX DU BATIMENT</a:t>
            </a: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AD3B198-BA12-4680-8B7C-D6532AC4CCD1}"/>
              </a:ext>
            </a:extLst>
          </p:cNvPr>
          <p:cNvSpPr txBox="1"/>
          <p:nvPr/>
        </p:nvSpPr>
        <p:spPr>
          <a:xfrm>
            <a:off x="838201" y="4361424"/>
            <a:ext cx="7620000" cy="465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Surface totale : 149 m²</a:t>
            </a:r>
            <a:endParaRPr lang="fr-FR" sz="2400" dirty="0">
              <a:effectLst/>
              <a:latin typeface="Titillium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46F5DC-E2CA-3088-8D4E-8A0A1A3B3986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606136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8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ENVELOPPE</a:t>
            </a:r>
            <a:endParaRPr lang="fr-FR" dirty="0"/>
          </a:p>
        </p:txBody>
      </p:sp>
      <p:graphicFrame>
        <p:nvGraphicFramePr>
          <p:cNvPr id="6" name="Tableau 4">
            <a:extLst>
              <a:ext uri="{FF2B5EF4-FFF2-40B4-BE49-F238E27FC236}">
                <a16:creationId xmlns:a16="http://schemas.microsoft.com/office/drawing/2014/main" id="{5479C6AA-45CE-04A8-7692-6BF2F668FC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979323"/>
              </p:ext>
            </p:extLst>
          </p:nvPr>
        </p:nvGraphicFramePr>
        <p:xfrm>
          <a:off x="230819" y="1208015"/>
          <a:ext cx="8596046" cy="4978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869">
                  <a:extLst>
                    <a:ext uri="{9D8B030D-6E8A-4147-A177-3AD203B41FA5}">
                      <a16:colId xmlns:a16="http://schemas.microsoft.com/office/drawing/2014/main" val="2935809004"/>
                    </a:ext>
                  </a:extLst>
                </a:gridCol>
                <a:gridCol w="3576828">
                  <a:extLst>
                    <a:ext uri="{9D8B030D-6E8A-4147-A177-3AD203B41FA5}">
                      <a16:colId xmlns:a16="http://schemas.microsoft.com/office/drawing/2014/main" val="332212265"/>
                    </a:ext>
                  </a:extLst>
                </a:gridCol>
                <a:gridCol w="2865349">
                  <a:extLst>
                    <a:ext uri="{9D8B030D-6E8A-4147-A177-3AD203B41FA5}">
                      <a16:colId xmlns:a16="http://schemas.microsoft.com/office/drawing/2014/main" val="305771147"/>
                    </a:ext>
                  </a:extLst>
                </a:gridCol>
              </a:tblGrid>
              <a:tr h="735165"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Parois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Composition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Caractéristiques thermiques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619161"/>
                  </a:ext>
                </a:extLst>
              </a:tr>
              <a:tr h="839599"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Murs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Pierres calcaires 65 cm + BA13 sans isolation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R = 0,87 m².k/W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192931"/>
                  </a:ext>
                </a:extLst>
              </a:tr>
              <a:tr h="839599"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Plancher bas 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Dalle béton sur terre plein sans isolation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Titillium" panose="00000500000000000000" pitchFamily="50" charset="0"/>
                        </a:rPr>
                        <a:t>R = 0,47 m².k/W</a:t>
                      </a:r>
                    </a:p>
                    <a:p>
                      <a:endParaRPr lang="fr-FR" sz="2000" dirty="0">
                        <a:latin typeface="Titillium" panose="00000500000000000000" pitchFamily="50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854358"/>
                  </a:ext>
                </a:extLst>
              </a:tr>
              <a:tr h="1094022"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Plancher haut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Plancher bois + laine de verre 5 cm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Titillium" panose="00000500000000000000" pitchFamily="50" charset="0"/>
                        </a:rPr>
                        <a:t>R = 0,63 m².k/W</a:t>
                      </a:r>
                    </a:p>
                    <a:p>
                      <a:endParaRPr lang="fr-FR" sz="2000" dirty="0">
                        <a:latin typeface="Titillium" panose="00000500000000000000" pitchFamily="50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121729"/>
                  </a:ext>
                </a:extLst>
              </a:tr>
              <a:tr h="735165"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Menuiseries RDC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Double vitrage sur châssis PVC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U = 1,5 W/m².K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704613"/>
                  </a:ext>
                </a:extLst>
              </a:tr>
              <a:tr h="735165"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Menuiseries R+1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Simple vitrage sur châssis bois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U = 5,8  W/m².K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414982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D1DCA41-E525-D4A5-01BD-5BDDB5B984E9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926411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65" y="6261585"/>
            <a:ext cx="9144000" cy="648000"/>
          </a:xfrm>
          <a:prstGeom prst="rect">
            <a:avLst/>
          </a:prstGeom>
          <a:solidFill>
            <a:srgbClr val="DCE1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8502865" y="6233298"/>
            <a:ext cx="648000" cy="638432"/>
          </a:xfrm>
          <a:prstGeom prst="rect">
            <a:avLst/>
          </a:prstGeom>
          <a:solidFill>
            <a:srgbClr val="A032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xfrm>
            <a:off x="8496000" y="6433972"/>
            <a:ext cx="648000" cy="252000"/>
          </a:xfrm>
        </p:spPr>
        <p:txBody>
          <a:bodyPr lIns="0" tIns="0" rIns="0" bIns="0"/>
          <a:lstStyle/>
          <a:p>
            <a:pPr algn="ctr"/>
            <a:fld id="{5A160CCC-7D0A-F04A-9AF8-6877C455741A}" type="slidenum">
              <a:rPr lang="fr-FR" sz="1500" smtClean="0">
                <a:solidFill>
                  <a:schemeClr val="bg1"/>
                </a:solidFill>
                <a:latin typeface="Titillium"/>
              </a:rPr>
              <a:pPr algn="ctr"/>
              <a:t>9</a:t>
            </a:fld>
            <a:endParaRPr lang="fr-FR" sz="1500" dirty="0">
              <a:solidFill>
                <a:schemeClr val="bg1"/>
              </a:solidFill>
              <a:latin typeface="Titill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C9DC2D-BCBA-F88D-1781-F7C0ADC9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17" y="272415"/>
            <a:ext cx="2289048" cy="8595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CD6343-7463-1B51-6BD3-57CD6EB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4" y="6351510"/>
            <a:ext cx="1110317" cy="4169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79EEC04-C938-957E-38B2-D82ED061A807}"/>
              </a:ext>
            </a:extLst>
          </p:cNvPr>
          <p:cNvSpPr txBox="1">
            <a:spLocks/>
          </p:cNvSpPr>
          <p:nvPr/>
        </p:nvSpPr>
        <p:spPr>
          <a:xfrm>
            <a:off x="230819" y="365125"/>
            <a:ext cx="5571478" cy="78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 dirty="0">
                <a:solidFill>
                  <a:srgbClr val="A0328C"/>
                </a:solidFill>
                <a:latin typeface="Titillium"/>
              </a:rPr>
              <a:t>EQUIPEMENTS</a:t>
            </a:r>
            <a:endParaRPr lang="fr-FR" dirty="0"/>
          </a:p>
        </p:txBody>
      </p:sp>
      <p:graphicFrame>
        <p:nvGraphicFramePr>
          <p:cNvPr id="2" name="Tableau 4">
            <a:extLst>
              <a:ext uri="{FF2B5EF4-FFF2-40B4-BE49-F238E27FC236}">
                <a16:creationId xmlns:a16="http://schemas.microsoft.com/office/drawing/2014/main" id="{BF01431D-9603-D2B1-933F-B4DC7861C6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2111919"/>
              </p:ext>
            </p:extLst>
          </p:nvPr>
        </p:nvGraphicFramePr>
        <p:xfrm>
          <a:off x="350634" y="1227912"/>
          <a:ext cx="5837102" cy="3433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471">
                  <a:extLst>
                    <a:ext uri="{9D8B030D-6E8A-4147-A177-3AD203B41FA5}">
                      <a16:colId xmlns:a16="http://schemas.microsoft.com/office/drawing/2014/main" val="2935809004"/>
                    </a:ext>
                  </a:extLst>
                </a:gridCol>
                <a:gridCol w="3953631">
                  <a:extLst>
                    <a:ext uri="{9D8B030D-6E8A-4147-A177-3AD203B41FA5}">
                      <a16:colId xmlns:a16="http://schemas.microsoft.com/office/drawing/2014/main" val="332212265"/>
                    </a:ext>
                  </a:extLst>
                </a:gridCol>
              </a:tblGrid>
              <a:tr h="1916116">
                <a:tc>
                  <a:txBody>
                    <a:bodyPr/>
                    <a:lstStyle/>
                    <a:p>
                      <a:r>
                        <a:rPr lang="fr-FR" sz="2000" b="1" dirty="0">
                          <a:solidFill>
                            <a:schemeClr val="tx1"/>
                          </a:solidFill>
                          <a:latin typeface="Titillium" panose="00000500000000000000" pitchFamily="50" charset="0"/>
                        </a:rPr>
                        <a:t>PRODUCTION</a:t>
                      </a:r>
                    </a:p>
                    <a:p>
                      <a:r>
                        <a:rPr lang="fr-FR" sz="2000" b="1" dirty="0">
                          <a:solidFill>
                            <a:schemeClr val="tx1"/>
                          </a:solidFill>
                          <a:latin typeface="Titillium" panose="00000500000000000000" pitchFamily="50" charset="0"/>
                        </a:rPr>
                        <a:t>EMISSION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  <a:latin typeface="Titillium" panose="00000500000000000000" pitchFamily="50" charset="0"/>
                        </a:rPr>
                        <a:t>Chaudière murale ventouse au propane 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854358"/>
                  </a:ext>
                </a:extLst>
              </a:tr>
              <a:tr h="1517412">
                <a:tc>
                  <a:txBody>
                    <a:bodyPr/>
                    <a:lstStyle/>
                    <a:p>
                      <a:r>
                        <a:rPr lang="fr-FR" sz="2000" b="1" dirty="0">
                          <a:latin typeface="Titillium" panose="00000500000000000000" pitchFamily="50" charset="0"/>
                        </a:rPr>
                        <a:t>REGULATION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Titillium" panose="00000500000000000000" pitchFamily="50" charset="0"/>
                        </a:rPr>
                        <a:t>Thermostat d’ambiance programmable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121729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9F05DC8-B708-BD8F-2DDA-5D7330E32E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55768" y="1652033"/>
            <a:ext cx="3395218" cy="25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196DB0-0E8E-A84B-35CA-CF4BDF695648}"/>
              </a:ext>
            </a:extLst>
          </p:cNvPr>
          <p:cNvSpPr txBox="1"/>
          <p:nvPr/>
        </p:nvSpPr>
        <p:spPr>
          <a:xfrm>
            <a:off x="350634" y="4831700"/>
            <a:ext cx="8476231" cy="1164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Logement maintenu à 17°C avec la chaudière + appoint poêle à pétrole ou radiateur électriques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90204" pitchFamily="34" charset="0"/>
              <a:buChar char="•"/>
            </a:pPr>
            <a:r>
              <a:rPr lang="fr-FR" sz="2000" dirty="0">
                <a:effectLst/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Pas de VMC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C95D41-7789-7077-76EB-C7D5F3E38F04}"/>
              </a:ext>
            </a:extLst>
          </p:cNvPr>
          <p:cNvSpPr txBox="1"/>
          <p:nvPr/>
        </p:nvSpPr>
        <p:spPr>
          <a:xfrm>
            <a:off x="6775350" y="6443004"/>
            <a:ext cx="160531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/>
              </a:rPr>
              <a:t>23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201483806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1143</Words>
  <Application>Microsoft Office PowerPoint</Application>
  <PresentationFormat>Affichage à l'écran (4:3)</PresentationFormat>
  <Paragraphs>283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Titillium</vt:lpstr>
      <vt:lpstr>Thème Office</vt:lpstr>
      <vt:lpstr> Logement communal CASTIN  </vt:lpstr>
      <vt:lpstr>Présentation PowerPoint</vt:lpstr>
      <vt:lpstr>Présentation PowerPoint</vt:lpstr>
      <vt:lpstr>Présentation PowerPoint</vt:lpstr>
      <vt:lpstr>Présentation PowerPoint</vt:lpstr>
      <vt:lpstr>Etude énergétique Logement CASTIN (2020)  </vt:lpstr>
      <vt:lpstr>ETAT DES LIEUX DU BATIMENT</vt:lpstr>
      <vt:lpstr>Présentation PowerPoint</vt:lpstr>
      <vt:lpstr>Présentation PowerPoint</vt:lpstr>
      <vt:lpstr>SIMULATION THERMIQUE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QUELLE SUITE A L’ETUDE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catherine cannizzo</dc:creator>
  <cp:lastModifiedBy>Adrien Chauveau</cp:lastModifiedBy>
  <cp:revision>61</cp:revision>
  <cp:lastPrinted>2024-06-06T09:20:58Z</cp:lastPrinted>
  <dcterms:created xsi:type="dcterms:W3CDTF">2018-02-12T09:22:17Z</dcterms:created>
  <dcterms:modified xsi:type="dcterms:W3CDTF">2024-09-10T09:22:19Z</dcterms:modified>
</cp:coreProperties>
</file>