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76" r:id="rId2"/>
    <p:sldId id="277" r:id="rId3"/>
    <p:sldId id="278" r:id="rId4"/>
    <p:sldId id="284" r:id="rId5"/>
    <p:sldId id="256" r:id="rId6"/>
    <p:sldId id="257" r:id="rId7"/>
    <p:sldId id="258" r:id="rId8"/>
    <p:sldId id="259" r:id="rId9"/>
    <p:sldId id="263" r:id="rId10"/>
    <p:sldId id="264" r:id="rId11"/>
    <p:sldId id="265" r:id="rId12"/>
    <p:sldId id="266" r:id="rId13"/>
    <p:sldId id="269" r:id="rId14"/>
    <p:sldId id="270" r:id="rId15"/>
    <p:sldId id="271" r:id="rId16"/>
    <p:sldId id="285" r:id="rId17"/>
    <p:sldId id="281" r:id="rId18"/>
    <p:sldId id="280" r:id="rId19"/>
    <p:sldId id="282" r:id="rId20"/>
    <p:sldId id="283" r:id="rId21"/>
    <p:sldId id="286" r:id="rId22"/>
    <p:sldId id="288" r:id="rId23"/>
    <p:sldId id="287" r:id="rId24"/>
  </p:sldIdLst>
  <p:sldSz cx="9144000" cy="6858000" type="screen4x3"/>
  <p:notesSz cx="6797675" cy="9926638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E9EDF4"/>
    <a:srgbClr val="FF99FF"/>
    <a:srgbClr val="F09655"/>
    <a:srgbClr val="32B9C8"/>
    <a:srgbClr val="A0328C"/>
    <a:srgbClr val="BE006E"/>
    <a:srgbClr val="DCE1E6"/>
    <a:srgbClr val="C8CDD2"/>
    <a:srgbClr val="DC00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374" autoAdjust="0"/>
  </p:normalViewPr>
  <p:slideViewPr>
    <p:cSldViewPr snapToGrid="0" snapToObjects="1"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tilisateur\Documents\Adrien\CEP\Conseil\2022-1%20CASTIN%20Salle%20des%20f&#234;tes\D&#233;perditions%20Salle%20des%20Fetes%20CASTI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107162310471523E-2"/>
          <c:y val="5.0871240867223187E-2"/>
          <c:w val="0.85567655847529123"/>
          <c:h val="0.9428294371779038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DDB-4E28-B90A-C4A8DC6FA2EB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DDB-4E28-B90A-C4A8DC6FA2EB}"/>
              </c:ext>
            </c:extLst>
          </c:dPt>
          <c:dPt>
            <c:idx val="2"/>
            <c:bubble3D val="0"/>
            <c:spPr>
              <a:solidFill>
                <a:srgbClr val="FF993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DDB-4E28-B90A-C4A8DC6FA2EB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DDB-4E28-B90A-C4A8DC6FA2EB}"/>
              </c:ext>
            </c:extLst>
          </c:dPt>
          <c:dPt>
            <c:idx val="4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DDB-4E28-B90A-C4A8DC6FA2EB}"/>
              </c:ext>
            </c:extLst>
          </c:dPt>
          <c:dPt>
            <c:idx val="5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DDB-4E28-B90A-C4A8DC6FA2EB}"/>
              </c:ext>
            </c:extLst>
          </c:dPt>
          <c:dPt>
            <c:idx val="6"/>
            <c:bubble3D val="0"/>
            <c:spPr>
              <a:solidFill>
                <a:srgbClr val="FFCC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1DDB-4E28-B90A-C4A8DC6FA2E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Feuil1!$A$108:$A$114</c:f>
              <c:strCache>
                <c:ptCount val="7"/>
                <c:pt idx="0">
                  <c:v>Menuiseries</c:v>
                </c:pt>
                <c:pt idx="1">
                  <c:v>Murs sur extérieur</c:v>
                </c:pt>
                <c:pt idx="2">
                  <c:v>Murs sur local non chauffé</c:v>
                </c:pt>
                <c:pt idx="3">
                  <c:v>Plancher haut</c:v>
                </c:pt>
                <c:pt idx="4">
                  <c:v>Plancher bas </c:v>
                </c:pt>
                <c:pt idx="5">
                  <c:v>Ponts thermiques</c:v>
                </c:pt>
                <c:pt idx="6">
                  <c:v>Renouvellement d'air</c:v>
                </c:pt>
              </c:strCache>
            </c:strRef>
          </c:cat>
          <c:val>
            <c:numRef>
              <c:f>Feuil1!$C$108:$C$114</c:f>
              <c:numCache>
                <c:formatCode>0.00</c:formatCode>
                <c:ptCount val="7"/>
                <c:pt idx="0">
                  <c:v>48.839999999999989</c:v>
                </c:pt>
                <c:pt idx="1">
                  <c:v>257.90653759820424</c:v>
                </c:pt>
                <c:pt idx="2">
                  <c:v>37.469606361829022</c:v>
                </c:pt>
                <c:pt idx="3">
                  <c:v>53.385904386397229</c:v>
                </c:pt>
                <c:pt idx="4">
                  <c:v>117.34</c:v>
                </c:pt>
                <c:pt idx="5">
                  <c:v>39.760204834643048</c:v>
                </c:pt>
                <c:pt idx="6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1DDB-4E28-B90A-C4A8DC6FA2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91B97D-52DB-AF47-8612-CED9511EFBE8}" type="datetimeFigureOut">
              <a:rPr lang="fr-FR" smtClean="0"/>
              <a:t>10/09/2024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6E3C25-AC27-0A47-A993-ADC13CFAEF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614407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F014C4-666F-6D47-97F5-59D6F8180AB6}" type="datetimeFigureOut">
              <a:rPr lang="fr-FR" smtClean="0"/>
              <a:t>10/09/2024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EFFC59-6F8C-8B47-A033-00C0635944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537544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94560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75D26-B29E-5A45-8854-08328C188555}" type="datetime1">
              <a:rPr lang="fr-FR" smtClean="0"/>
              <a:t>10/09/2024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0CCC-7D0A-F04A-9AF8-6877C45574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637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96E6C-A1CA-6148-A7F5-A40566B6B6FA}" type="datetime1">
              <a:rPr lang="fr-FR" smtClean="0"/>
              <a:t>10/09/2024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0CCC-7D0A-F04A-9AF8-6877C45574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2366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208AB-0947-7E40-8A78-BAEC65C43A67}" type="datetime1">
              <a:rPr lang="fr-FR" smtClean="0"/>
              <a:t>10/09/2024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0CCC-7D0A-F04A-9AF8-6877C45574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041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94F8-20E2-AD46-B525-534AEACB1B0F}" type="datetime1">
              <a:rPr lang="fr-FR" smtClean="0"/>
              <a:t>10/09/2024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0CCC-7D0A-F04A-9AF8-6877C45574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0065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F6087-E39E-4840-AF76-DBDE0346F0AA}" type="datetime1">
              <a:rPr lang="fr-FR" smtClean="0"/>
              <a:t>10/09/2024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0CCC-7D0A-F04A-9AF8-6877C45574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6467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DC182-332B-2B44-B010-453DEE9EAEB6}" type="datetime1">
              <a:rPr lang="fr-FR" smtClean="0"/>
              <a:t>10/09/2024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0CCC-7D0A-F04A-9AF8-6877C45574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8737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5CF7-D472-E448-82A8-2A457BF2DEB7}" type="datetime1">
              <a:rPr lang="fr-FR" smtClean="0"/>
              <a:t>10/09/2024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0CCC-7D0A-F04A-9AF8-6877C45574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1782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A3A67-6F32-C446-A06E-08EAFB8518FC}" type="datetime1">
              <a:rPr lang="fr-FR" smtClean="0"/>
              <a:t>10/09/2024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0CCC-7D0A-F04A-9AF8-6877C45574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2000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560F3-2307-F844-937B-B82938D16352}" type="datetime1">
              <a:rPr lang="fr-FR" smtClean="0"/>
              <a:t>10/09/2024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0CCC-7D0A-F04A-9AF8-6877C45574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7500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7C544-DA4C-BD4F-AACA-FDD5D2657FEB}" type="datetime1">
              <a:rPr lang="fr-FR" smtClean="0"/>
              <a:t>10/09/2024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0CCC-7D0A-F04A-9AF8-6877C45574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7922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CF5D3-F87B-E843-9E36-6B94187B9E1D}" type="datetime1">
              <a:rPr lang="fr-FR" smtClean="0"/>
              <a:t>10/09/2024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0CCC-7D0A-F04A-9AF8-6877C45574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0595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8CBA7-E218-0A41-8C6A-AAA79D1102F4}" type="datetime1">
              <a:rPr lang="fr-FR" smtClean="0"/>
              <a:t>10/09/2024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60CCC-7D0A-F04A-9AF8-6877C45574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9822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Adrien.chauveau@te32.fr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261585"/>
            <a:ext cx="9144000" cy="648000"/>
          </a:xfrm>
          <a:prstGeom prst="rect">
            <a:avLst/>
          </a:prstGeom>
          <a:solidFill>
            <a:srgbClr val="DCE1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8502865" y="6233298"/>
            <a:ext cx="648000" cy="638432"/>
          </a:xfrm>
          <a:prstGeom prst="rect">
            <a:avLst/>
          </a:prstGeom>
          <a:solidFill>
            <a:srgbClr val="A032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05792" y="2355110"/>
            <a:ext cx="7446208" cy="1327514"/>
          </a:xfrm>
        </p:spPr>
        <p:txBody>
          <a:bodyPr lIns="0" tIns="0" rIns="0" bIns="0" anchor="t" anchorCtr="0">
            <a:noAutofit/>
          </a:bodyPr>
          <a:lstStyle/>
          <a:p>
            <a:pPr algn="l">
              <a:lnSpc>
                <a:spcPts val="5500"/>
              </a:lnSpc>
            </a:pPr>
            <a:br>
              <a:rPr lang="fr-FR" b="1" dirty="0">
                <a:solidFill>
                  <a:srgbClr val="A0328C"/>
                </a:solidFill>
                <a:latin typeface="Titillium"/>
              </a:rPr>
            </a:br>
            <a:r>
              <a:rPr lang="fr-FR" b="1" dirty="0">
                <a:solidFill>
                  <a:srgbClr val="A0328C"/>
                </a:solidFill>
                <a:latin typeface="Titillium"/>
              </a:rPr>
              <a:t>Salle des fêtes CASTIN</a:t>
            </a:r>
            <a:br>
              <a:rPr lang="fr-FR" sz="5500" dirty="0">
                <a:solidFill>
                  <a:srgbClr val="A0328C"/>
                </a:solidFill>
                <a:latin typeface="Titillium"/>
              </a:rPr>
            </a:br>
            <a:br>
              <a:rPr lang="fr-FR" sz="5500" dirty="0">
                <a:solidFill>
                  <a:srgbClr val="A0328C"/>
                </a:solidFill>
                <a:latin typeface="Titillium"/>
              </a:rPr>
            </a:br>
            <a:endParaRPr lang="fr-FR" sz="5500" dirty="0">
              <a:solidFill>
                <a:srgbClr val="A0328C"/>
              </a:solidFill>
              <a:latin typeface="Titillium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775350" y="6443004"/>
            <a:ext cx="1605311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/>
              </a:rPr>
              <a:t>23 septembre 2024</a:t>
            </a:r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>
          <a:xfrm>
            <a:off x="8496000" y="6433972"/>
            <a:ext cx="648000" cy="252000"/>
          </a:xfrm>
        </p:spPr>
        <p:txBody>
          <a:bodyPr lIns="0" tIns="0" rIns="0" bIns="0"/>
          <a:lstStyle/>
          <a:p>
            <a:pPr algn="ctr"/>
            <a:fld id="{5A160CCC-7D0A-F04A-9AF8-6877C455741A}" type="slidenum">
              <a:rPr lang="fr-FR" sz="1500" smtClean="0">
                <a:solidFill>
                  <a:schemeClr val="bg1"/>
                </a:solidFill>
                <a:latin typeface="Titillium"/>
              </a:rPr>
              <a:pPr algn="ctr"/>
              <a:t>1</a:t>
            </a:fld>
            <a:endParaRPr lang="fr-FR" sz="1500" dirty="0">
              <a:solidFill>
                <a:schemeClr val="bg1"/>
              </a:solidFill>
              <a:latin typeface="Titillium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05784" cy="173126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5B8EAAB-A368-BF19-0E47-0F33E275B65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4" y="6351510"/>
            <a:ext cx="1110317" cy="41692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B4A0805-7CCA-B77B-C42A-DBD0744BC31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817" y="272415"/>
            <a:ext cx="2289048" cy="859536"/>
          </a:xfrm>
          <a:prstGeom prst="rect">
            <a:avLst/>
          </a:prstGeom>
        </p:spPr>
      </p:pic>
      <p:sp>
        <p:nvSpPr>
          <p:cNvPr id="8" name="Sous-titre 2">
            <a:extLst>
              <a:ext uri="{FF2B5EF4-FFF2-40B4-BE49-F238E27FC236}">
                <a16:creationId xmlns:a16="http://schemas.microsoft.com/office/drawing/2014/main" id="{75DC5F26-539A-2090-6A9D-2EFD81A488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5792" y="5068389"/>
            <a:ext cx="3744503" cy="905691"/>
          </a:xfrm>
        </p:spPr>
        <p:txBody>
          <a:bodyPr lIns="0" tIns="0" rIns="0" bIns="0">
            <a:noAutofit/>
          </a:bodyPr>
          <a:lstStyle/>
          <a:p>
            <a:pPr algn="l">
              <a:lnSpc>
                <a:spcPts val="3000"/>
              </a:lnSpc>
            </a:pPr>
            <a:r>
              <a:rPr lang="fr-F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/>
              </a:rPr>
              <a:t>Pierrette LUCHE</a:t>
            </a:r>
          </a:p>
          <a:p>
            <a:pPr algn="l">
              <a:lnSpc>
                <a:spcPts val="3000"/>
              </a:lnSpc>
            </a:pPr>
            <a:r>
              <a:rPr lang="fr-F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/>
              </a:rPr>
              <a:t>Maire de CASTIN</a:t>
            </a:r>
          </a:p>
          <a:p>
            <a:pPr algn="l">
              <a:lnSpc>
                <a:spcPts val="3000"/>
              </a:lnSpc>
            </a:pPr>
            <a:endParaRPr lang="fr-FR" sz="1800" dirty="0">
              <a:solidFill>
                <a:schemeClr val="tx1">
                  <a:lumMod val="75000"/>
                  <a:lumOff val="25000"/>
                </a:schemeClr>
              </a:solidFill>
              <a:latin typeface="Titillium"/>
            </a:endParaRPr>
          </a:p>
        </p:txBody>
      </p:sp>
    </p:spTree>
    <p:extLst>
      <p:ext uri="{BB962C8B-B14F-4D97-AF65-F5344CB8AC3E}">
        <p14:creationId xmlns:p14="http://schemas.microsoft.com/office/powerpoint/2010/main" val="169467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865" y="6261585"/>
            <a:ext cx="9144000" cy="648000"/>
          </a:xfrm>
          <a:prstGeom prst="rect">
            <a:avLst/>
          </a:prstGeom>
          <a:solidFill>
            <a:srgbClr val="DCE1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8502865" y="6233298"/>
            <a:ext cx="648000" cy="638432"/>
          </a:xfrm>
          <a:prstGeom prst="rect">
            <a:avLst/>
          </a:prstGeom>
          <a:solidFill>
            <a:srgbClr val="A032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>
          <a:xfrm>
            <a:off x="8496000" y="6433972"/>
            <a:ext cx="648000" cy="252000"/>
          </a:xfrm>
        </p:spPr>
        <p:txBody>
          <a:bodyPr lIns="0" tIns="0" rIns="0" bIns="0"/>
          <a:lstStyle/>
          <a:p>
            <a:pPr algn="ctr"/>
            <a:fld id="{5A160CCC-7D0A-F04A-9AF8-6877C455741A}" type="slidenum">
              <a:rPr lang="fr-FR" sz="1500" smtClean="0">
                <a:solidFill>
                  <a:schemeClr val="bg1"/>
                </a:solidFill>
                <a:latin typeface="Titillium"/>
              </a:rPr>
              <a:pPr algn="ctr"/>
              <a:t>10</a:t>
            </a:fld>
            <a:endParaRPr lang="fr-FR" sz="1500" dirty="0">
              <a:solidFill>
                <a:schemeClr val="bg1"/>
              </a:solidFill>
              <a:latin typeface="Titillium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7C9DC2D-BCBA-F88D-1781-F7C0ADC9B2B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817" y="272415"/>
            <a:ext cx="2289048" cy="85953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1CD6343-7463-1B51-6BD3-57CD6EB6322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4" y="6351510"/>
            <a:ext cx="1110317" cy="416923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379EEC04-C938-957E-38B2-D82ED061A807}"/>
              </a:ext>
            </a:extLst>
          </p:cNvPr>
          <p:cNvSpPr txBox="1">
            <a:spLocks/>
          </p:cNvSpPr>
          <p:nvPr/>
        </p:nvSpPr>
        <p:spPr>
          <a:xfrm>
            <a:off x="230819" y="365125"/>
            <a:ext cx="5571478" cy="784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4400" dirty="0">
                <a:solidFill>
                  <a:srgbClr val="A0328C"/>
                </a:solidFill>
                <a:latin typeface="Titillium"/>
              </a:rPr>
              <a:t>DEPERDITIONS THERMIQUES</a:t>
            </a:r>
            <a:endParaRPr lang="fr-FR" dirty="0"/>
          </a:p>
        </p:txBody>
      </p:sp>
      <p:graphicFrame>
        <p:nvGraphicFramePr>
          <p:cNvPr id="14" name="Tableau 7">
            <a:extLst>
              <a:ext uri="{FF2B5EF4-FFF2-40B4-BE49-F238E27FC236}">
                <a16:creationId xmlns:a16="http://schemas.microsoft.com/office/drawing/2014/main" id="{60347406-B6D3-DA98-F371-25364C5BC6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636881"/>
              </p:ext>
            </p:extLst>
          </p:nvPr>
        </p:nvGraphicFramePr>
        <p:xfrm>
          <a:off x="5216433" y="1610969"/>
          <a:ext cx="3799851" cy="4032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7533">
                  <a:extLst>
                    <a:ext uri="{9D8B030D-6E8A-4147-A177-3AD203B41FA5}">
                      <a16:colId xmlns:a16="http://schemas.microsoft.com/office/drawing/2014/main" val="4016355099"/>
                    </a:ext>
                  </a:extLst>
                </a:gridCol>
                <a:gridCol w="1282318">
                  <a:extLst>
                    <a:ext uri="{9D8B030D-6E8A-4147-A177-3AD203B41FA5}">
                      <a16:colId xmlns:a16="http://schemas.microsoft.com/office/drawing/2014/main" val="167982197"/>
                    </a:ext>
                  </a:extLst>
                </a:gridCol>
              </a:tblGrid>
              <a:tr h="715572"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Parois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Déperditions</a:t>
                      </a:r>
                    </a:p>
                    <a:p>
                      <a:pPr algn="ctr"/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En W/K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7729758"/>
                  </a:ext>
                </a:extLst>
              </a:tr>
              <a:tr h="414576">
                <a:tc>
                  <a:txBody>
                    <a:bodyPr/>
                    <a:lstStyle/>
                    <a:p>
                      <a:r>
                        <a:rPr lang="fr-FR" sz="1600" dirty="0"/>
                        <a:t>Menuiseries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" panose="00000500000000000000" pitchFamily="50" charset="0"/>
                        </a:rPr>
                        <a:t>49</a:t>
                      </a: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4008164"/>
                  </a:ext>
                </a:extLst>
              </a:tr>
              <a:tr h="414576">
                <a:tc>
                  <a:txBody>
                    <a:bodyPr/>
                    <a:lstStyle/>
                    <a:p>
                      <a:r>
                        <a:rPr lang="fr-FR" sz="1600" dirty="0"/>
                        <a:t>Murs sur extérieur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" panose="00000500000000000000" pitchFamily="50" charset="0"/>
                        </a:rPr>
                        <a:t>258</a:t>
                      </a:r>
                    </a:p>
                  </a:txBody>
                  <a:tcPr marL="9525" marR="9525" marT="9525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7408009"/>
                  </a:ext>
                </a:extLst>
              </a:tr>
              <a:tr h="414576">
                <a:tc>
                  <a:txBody>
                    <a:bodyPr/>
                    <a:lstStyle/>
                    <a:p>
                      <a:r>
                        <a:rPr lang="fr-FR" sz="1600" dirty="0"/>
                        <a:t>Murs sur local non chauffé</a:t>
                      </a:r>
                    </a:p>
                  </a:txBody>
                  <a:tcPr anchor="ctr"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" panose="00000500000000000000" pitchFamily="50" charset="0"/>
                        </a:rPr>
                        <a:t>38</a:t>
                      </a:r>
                    </a:p>
                  </a:txBody>
                  <a:tcPr marL="9525" marR="9525" marT="9525" marB="0" anchor="ctr"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1991508"/>
                  </a:ext>
                </a:extLst>
              </a:tr>
              <a:tr h="414576">
                <a:tc>
                  <a:txBody>
                    <a:bodyPr/>
                    <a:lstStyle/>
                    <a:p>
                      <a:r>
                        <a:rPr lang="fr-FR" sz="1600" dirty="0"/>
                        <a:t>Plancher haut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" panose="00000500000000000000" pitchFamily="50" charset="0"/>
                        </a:rPr>
                        <a:t>53</a:t>
                      </a:r>
                    </a:p>
                  </a:txBody>
                  <a:tcPr marL="9525" marR="9525" marT="9525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9493184"/>
                  </a:ext>
                </a:extLst>
              </a:tr>
              <a:tr h="414576">
                <a:tc>
                  <a:txBody>
                    <a:bodyPr/>
                    <a:lstStyle/>
                    <a:p>
                      <a:r>
                        <a:rPr lang="fr-FR" sz="1600" dirty="0"/>
                        <a:t>Plancher bas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" panose="00000500000000000000" pitchFamily="50" charset="0"/>
                        </a:rPr>
                        <a:t>117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4706930"/>
                  </a:ext>
                </a:extLst>
              </a:tr>
              <a:tr h="414576">
                <a:tc>
                  <a:txBody>
                    <a:bodyPr/>
                    <a:lstStyle/>
                    <a:p>
                      <a:r>
                        <a:rPr lang="fr-FR" sz="1600" dirty="0"/>
                        <a:t>Ponts thermiques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" panose="00000500000000000000" pitchFamily="50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879077"/>
                  </a:ext>
                </a:extLst>
              </a:tr>
              <a:tr h="414576">
                <a:tc>
                  <a:txBody>
                    <a:bodyPr/>
                    <a:lstStyle/>
                    <a:p>
                      <a:r>
                        <a:rPr lang="fr-FR" sz="1600" dirty="0"/>
                        <a:t>Renouvellement d’air</a:t>
                      </a: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tillium" panose="00000500000000000000" pitchFamily="50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509778"/>
                  </a:ext>
                </a:extLst>
              </a:tr>
              <a:tr h="414576">
                <a:tc>
                  <a:txBody>
                    <a:bodyPr/>
                    <a:lstStyle/>
                    <a:p>
                      <a:r>
                        <a:rPr lang="fr-FR" sz="1600" dirty="0"/>
                        <a:t>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tillium" panose="00000500000000000000" pitchFamily="50" charset="0"/>
                        </a:rPr>
                        <a:t>555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23032398"/>
                  </a:ext>
                </a:extLst>
              </a:tr>
            </a:tbl>
          </a:graphicData>
        </a:graphic>
      </p:graphicFrame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28E9657A-A3B9-40F1-99A0-6AE54082CB1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6500465"/>
              </p:ext>
            </p:extLst>
          </p:nvPr>
        </p:nvGraphicFramePr>
        <p:xfrm>
          <a:off x="350634" y="1541300"/>
          <a:ext cx="4442868" cy="4032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CCD684CE-9953-9668-143E-CA89930AD8FF}"/>
              </a:ext>
            </a:extLst>
          </p:cNvPr>
          <p:cNvSpPr txBox="1"/>
          <p:nvPr/>
        </p:nvSpPr>
        <p:spPr>
          <a:xfrm>
            <a:off x="6775350" y="6443004"/>
            <a:ext cx="1605311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/>
              </a:rPr>
              <a:t>23 septembre 2024</a:t>
            </a:r>
          </a:p>
        </p:txBody>
      </p:sp>
    </p:spTree>
    <p:extLst>
      <p:ext uri="{BB962C8B-B14F-4D97-AF65-F5344CB8AC3E}">
        <p14:creationId xmlns:p14="http://schemas.microsoft.com/office/powerpoint/2010/main" val="3149585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865" y="6261585"/>
            <a:ext cx="9144000" cy="648000"/>
          </a:xfrm>
          <a:prstGeom prst="rect">
            <a:avLst/>
          </a:prstGeom>
          <a:solidFill>
            <a:srgbClr val="DCE1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8502865" y="6233298"/>
            <a:ext cx="648000" cy="638432"/>
          </a:xfrm>
          <a:prstGeom prst="rect">
            <a:avLst/>
          </a:prstGeom>
          <a:solidFill>
            <a:srgbClr val="A032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>
          <a:xfrm>
            <a:off x="8496000" y="6433972"/>
            <a:ext cx="648000" cy="252000"/>
          </a:xfrm>
        </p:spPr>
        <p:txBody>
          <a:bodyPr lIns="0" tIns="0" rIns="0" bIns="0"/>
          <a:lstStyle/>
          <a:p>
            <a:pPr algn="ctr"/>
            <a:fld id="{5A160CCC-7D0A-F04A-9AF8-6877C455741A}" type="slidenum">
              <a:rPr lang="fr-FR" sz="1500" smtClean="0">
                <a:solidFill>
                  <a:schemeClr val="bg1"/>
                </a:solidFill>
                <a:latin typeface="Titillium"/>
              </a:rPr>
              <a:pPr algn="ctr"/>
              <a:t>11</a:t>
            </a:fld>
            <a:endParaRPr lang="fr-FR" sz="1500" dirty="0">
              <a:solidFill>
                <a:schemeClr val="bg1"/>
              </a:solidFill>
              <a:latin typeface="Titillium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7C9DC2D-BCBA-F88D-1781-F7C0ADC9B2B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817" y="272415"/>
            <a:ext cx="2289048" cy="85953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1CD6343-7463-1B51-6BD3-57CD6EB6322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4" y="6351510"/>
            <a:ext cx="1110317" cy="416923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379EEC04-C938-957E-38B2-D82ED061A807}"/>
              </a:ext>
            </a:extLst>
          </p:cNvPr>
          <p:cNvSpPr txBox="1">
            <a:spLocks/>
          </p:cNvSpPr>
          <p:nvPr/>
        </p:nvSpPr>
        <p:spPr>
          <a:xfrm>
            <a:off x="230819" y="365125"/>
            <a:ext cx="5571478" cy="784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4400" dirty="0">
                <a:solidFill>
                  <a:srgbClr val="A0328C"/>
                </a:solidFill>
                <a:latin typeface="Titillium"/>
              </a:rPr>
              <a:t>ESTIMATION PUISSANCE ET CONSOMMATION</a:t>
            </a:r>
            <a:endParaRPr lang="fr-FR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A9F63D5C-3FD9-959E-B891-A01E919A1B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3688315"/>
              </p:ext>
            </p:extLst>
          </p:nvPr>
        </p:nvGraphicFramePr>
        <p:xfrm>
          <a:off x="350634" y="2052462"/>
          <a:ext cx="8692544" cy="25829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73136">
                  <a:extLst>
                    <a:ext uri="{9D8B030D-6E8A-4147-A177-3AD203B41FA5}">
                      <a16:colId xmlns:a16="http://schemas.microsoft.com/office/drawing/2014/main" val="3242809867"/>
                    </a:ext>
                  </a:extLst>
                </a:gridCol>
                <a:gridCol w="2173136">
                  <a:extLst>
                    <a:ext uri="{9D8B030D-6E8A-4147-A177-3AD203B41FA5}">
                      <a16:colId xmlns:a16="http://schemas.microsoft.com/office/drawing/2014/main" val="1503276264"/>
                    </a:ext>
                  </a:extLst>
                </a:gridCol>
                <a:gridCol w="2173136">
                  <a:extLst>
                    <a:ext uri="{9D8B030D-6E8A-4147-A177-3AD203B41FA5}">
                      <a16:colId xmlns:a16="http://schemas.microsoft.com/office/drawing/2014/main" val="512230494"/>
                    </a:ext>
                  </a:extLst>
                </a:gridCol>
                <a:gridCol w="2173136">
                  <a:extLst>
                    <a:ext uri="{9D8B030D-6E8A-4147-A177-3AD203B41FA5}">
                      <a16:colId xmlns:a16="http://schemas.microsoft.com/office/drawing/2014/main" val="3925879013"/>
                    </a:ext>
                  </a:extLst>
                </a:gridCol>
              </a:tblGrid>
              <a:tr h="405622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chemeClr val="tx1"/>
                          </a:solidFill>
                          <a:effectLst/>
                          <a:latin typeface="Titillium" panose="00000500000000000000" pitchFamily="50" charset="0"/>
                        </a:rPr>
                        <a:t>Puissance de chauffage estimée</a:t>
                      </a:r>
                      <a:endParaRPr lang="fr-FR" sz="2000" dirty="0">
                        <a:solidFill>
                          <a:schemeClr val="tx1"/>
                        </a:solidFill>
                        <a:effectLst/>
                        <a:latin typeface="Titillium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0" dirty="0">
                          <a:solidFill>
                            <a:schemeClr val="tx1"/>
                          </a:solidFill>
                          <a:effectLst/>
                          <a:latin typeface="Titillium" panose="00000500000000000000" pitchFamily="50" charset="0"/>
                        </a:rPr>
                        <a:t>16 kW</a:t>
                      </a:r>
                      <a:endParaRPr lang="fr-FR" sz="2000" b="0" dirty="0">
                        <a:solidFill>
                          <a:schemeClr val="tx1"/>
                        </a:solidFill>
                        <a:effectLst/>
                        <a:latin typeface="Titillium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7180699"/>
                  </a:ext>
                </a:extLst>
              </a:tr>
              <a:tr h="405622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1" dirty="0">
                          <a:solidFill>
                            <a:schemeClr val="tx1"/>
                          </a:solidFill>
                          <a:effectLst/>
                          <a:latin typeface="Titillium" panose="00000500000000000000" pitchFamily="50" charset="0"/>
                        </a:rPr>
                        <a:t>Energie finale</a:t>
                      </a:r>
                      <a:endParaRPr lang="fr-FR" sz="2000" b="1" dirty="0">
                        <a:solidFill>
                          <a:schemeClr val="tx1"/>
                        </a:solidFill>
                        <a:effectLst/>
                        <a:latin typeface="Titillium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1" dirty="0">
                          <a:effectLst/>
                          <a:latin typeface="Titillium" panose="00000500000000000000" pitchFamily="50" charset="0"/>
                        </a:rPr>
                        <a:t>Energie primaire</a:t>
                      </a:r>
                      <a:endParaRPr lang="fr-FR" sz="2000" b="1" dirty="0">
                        <a:effectLst/>
                        <a:latin typeface="Titillium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6998239"/>
                  </a:ext>
                </a:extLst>
              </a:tr>
              <a:tr h="405622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0" dirty="0">
                          <a:solidFill>
                            <a:schemeClr val="tx1"/>
                          </a:solidFill>
                          <a:effectLst/>
                          <a:latin typeface="Titillium" panose="000005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CHAUFFAGE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3893182"/>
                  </a:ext>
                </a:extLst>
              </a:tr>
              <a:tr h="9283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0" dirty="0">
                          <a:solidFill>
                            <a:schemeClr val="tx1"/>
                          </a:solidFill>
                          <a:effectLst/>
                          <a:latin typeface="Titillium" panose="00000500000000000000" pitchFamily="50" charset="0"/>
                        </a:rPr>
                        <a:t>Consommation estimée en kWh/an</a:t>
                      </a:r>
                      <a:endParaRPr lang="fr-FR" sz="2000" b="0" dirty="0">
                        <a:solidFill>
                          <a:schemeClr val="tx1"/>
                        </a:solidFill>
                        <a:effectLst/>
                        <a:latin typeface="Titillium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chemeClr val="tx1"/>
                          </a:solidFill>
                          <a:effectLst/>
                          <a:latin typeface="Titillium" panose="00000500000000000000" pitchFamily="50" charset="0"/>
                        </a:rPr>
                        <a:t>Consommation estimée en kWh/m²/an</a:t>
                      </a:r>
                      <a:endParaRPr lang="fr-FR" sz="2000" dirty="0">
                        <a:solidFill>
                          <a:schemeClr val="tx1"/>
                        </a:solidFill>
                        <a:effectLst/>
                        <a:latin typeface="Titillium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effectLst/>
                          <a:latin typeface="Titillium" panose="00000500000000000000" pitchFamily="50" charset="0"/>
                        </a:rPr>
                        <a:t>Consommation estimée en kWh/an</a:t>
                      </a:r>
                      <a:endParaRPr lang="fr-FR" sz="2000" dirty="0">
                        <a:effectLst/>
                        <a:latin typeface="Titillium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effectLst/>
                          <a:latin typeface="Titillium" panose="00000500000000000000" pitchFamily="50" charset="0"/>
                        </a:rPr>
                        <a:t>Consommation estimée en kWh/m²/an</a:t>
                      </a:r>
                      <a:endParaRPr lang="fr-FR" sz="2000" dirty="0">
                        <a:effectLst/>
                        <a:latin typeface="Titillium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718040"/>
                  </a:ext>
                </a:extLst>
              </a:tr>
              <a:tr h="4056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0" dirty="0">
                          <a:solidFill>
                            <a:schemeClr val="tx1"/>
                          </a:solidFill>
                          <a:effectLst/>
                          <a:latin typeface="Titillium" panose="000005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14 905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chemeClr val="tx1"/>
                          </a:solidFill>
                          <a:effectLst/>
                          <a:latin typeface="Titillium" panose="000005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71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effectLst/>
                          <a:latin typeface="Titillium" panose="000005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34 282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effectLst/>
                          <a:latin typeface="Titillium" panose="000005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162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4976097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407376B9-63C6-E252-8BD1-5B6B4AD5DBB3}"/>
              </a:ext>
            </a:extLst>
          </p:cNvPr>
          <p:cNvSpPr txBox="1"/>
          <p:nvPr/>
        </p:nvSpPr>
        <p:spPr>
          <a:xfrm>
            <a:off x="350634" y="1554717"/>
            <a:ext cx="8692544" cy="40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Hypothèse de calcu</a:t>
            </a: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 : 23°C sur 48h par semaine, reste du temps non chauffée</a:t>
            </a:r>
            <a:endParaRPr lang="fr-F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ADDD83D-3ADC-4854-FDE8-C02D89488388}"/>
              </a:ext>
            </a:extLst>
          </p:cNvPr>
          <p:cNvSpPr txBox="1"/>
          <p:nvPr/>
        </p:nvSpPr>
        <p:spPr>
          <a:xfrm>
            <a:off x="350634" y="4725313"/>
            <a:ext cx="8476231" cy="732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90204" pitchFamily="34" charset="0"/>
              <a:buChar char="•"/>
            </a:pPr>
            <a:r>
              <a:rPr lang="fr-FR" sz="2000" dirty="0">
                <a:latin typeface="Titillium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Soit une facture de chauffage de 2 683 €TTC selon un coût du kWh de </a:t>
            </a:r>
            <a:r>
              <a:rPr lang="fr-FR" sz="2000" dirty="0">
                <a:effectLst/>
                <a:latin typeface="Titillium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d’électricité de 0,18 €TTC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A92D1DB-2687-C635-FF40-59752A699FB4}"/>
              </a:ext>
            </a:extLst>
          </p:cNvPr>
          <p:cNvSpPr txBox="1"/>
          <p:nvPr/>
        </p:nvSpPr>
        <p:spPr>
          <a:xfrm>
            <a:off x="6775350" y="6443004"/>
            <a:ext cx="1605311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/>
              </a:rPr>
              <a:t>23 septembre 2024</a:t>
            </a:r>
          </a:p>
        </p:txBody>
      </p:sp>
    </p:spTree>
    <p:extLst>
      <p:ext uri="{BB962C8B-B14F-4D97-AF65-F5344CB8AC3E}">
        <p14:creationId xmlns:p14="http://schemas.microsoft.com/office/powerpoint/2010/main" val="2403509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865" y="6261585"/>
            <a:ext cx="9144000" cy="648000"/>
          </a:xfrm>
          <a:prstGeom prst="rect">
            <a:avLst/>
          </a:prstGeom>
          <a:solidFill>
            <a:srgbClr val="DCE1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8502865" y="6233298"/>
            <a:ext cx="648000" cy="638432"/>
          </a:xfrm>
          <a:prstGeom prst="rect">
            <a:avLst/>
          </a:prstGeom>
          <a:solidFill>
            <a:srgbClr val="A032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>
          <a:xfrm>
            <a:off x="8496000" y="6433972"/>
            <a:ext cx="648000" cy="252000"/>
          </a:xfrm>
        </p:spPr>
        <p:txBody>
          <a:bodyPr lIns="0" tIns="0" rIns="0" bIns="0"/>
          <a:lstStyle/>
          <a:p>
            <a:pPr algn="ctr"/>
            <a:fld id="{5A160CCC-7D0A-F04A-9AF8-6877C455741A}" type="slidenum">
              <a:rPr lang="fr-FR" sz="1500" smtClean="0">
                <a:solidFill>
                  <a:schemeClr val="bg1"/>
                </a:solidFill>
                <a:latin typeface="Titillium"/>
              </a:rPr>
              <a:pPr algn="ctr"/>
              <a:t>12</a:t>
            </a:fld>
            <a:endParaRPr lang="fr-FR" sz="1500" dirty="0">
              <a:solidFill>
                <a:schemeClr val="bg1"/>
              </a:solidFill>
              <a:latin typeface="Titillium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7C9DC2D-BCBA-F88D-1781-F7C0ADC9B2B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817" y="272415"/>
            <a:ext cx="2289048" cy="85953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1CD6343-7463-1B51-6BD3-57CD6EB6322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4" y="6351510"/>
            <a:ext cx="1110317" cy="416923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379EEC04-C938-957E-38B2-D82ED061A807}"/>
              </a:ext>
            </a:extLst>
          </p:cNvPr>
          <p:cNvSpPr txBox="1">
            <a:spLocks/>
          </p:cNvSpPr>
          <p:nvPr/>
        </p:nvSpPr>
        <p:spPr>
          <a:xfrm>
            <a:off x="230819" y="365125"/>
            <a:ext cx="5571478" cy="784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4400" dirty="0">
                <a:solidFill>
                  <a:srgbClr val="A0328C"/>
                </a:solidFill>
                <a:latin typeface="Titillium"/>
              </a:rPr>
              <a:t>ESTIMATION PUISSANCE ET CONSOMMATION</a:t>
            </a:r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53B084B-37D3-1F97-7E5D-C5908797D8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34" y="1953260"/>
            <a:ext cx="3239770" cy="2951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EF1FE6E-843D-3CD7-1043-4A59C4D17F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398" y="1953260"/>
            <a:ext cx="3200400" cy="29514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0B6A970-118D-F5C4-1478-822E6A21042F}"/>
              </a:ext>
            </a:extLst>
          </p:cNvPr>
          <p:cNvSpPr txBox="1"/>
          <p:nvPr/>
        </p:nvSpPr>
        <p:spPr>
          <a:xfrm>
            <a:off x="6775350" y="6443004"/>
            <a:ext cx="1605311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/>
              </a:rPr>
              <a:t>23 septembre 2024</a:t>
            </a:r>
          </a:p>
        </p:txBody>
      </p:sp>
    </p:spTree>
    <p:extLst>
      <p:ext uri="{BB962C8B-B14F-4D97-AF65-F5344CB8AC3E}">
        <p14:creationId xmlns:p14="http://schemas.microsoft.com/office/powerpoint/2010/main" val="1693170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865" y="6261585"/>
            <a:ext cx="9144000" cy="648000"/>
          </a:xfrm>
          <a:prstGeom prst="rect">
            <a:avLst/>
          </a:prstGeom>
          <a:solidFill>
            <a:srgbClr val="DCE1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8502865" y="6233298"/>
            <a:ext cx="648000" cy="638432"/>
          </a:xfrm>
          <a:prstGeom prst="rect">
            <a:avLst/>
          </a:prstGeom>
          <a:solidFill>
            <a:srgbClr val="A032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>
          <a:xfrm>
            <a:off x="8496000" y="6433972"/>
            <a:ext cx="648000" cy="252000"/>
          </a:xfrm>
        </p:spPr>
        <p:txBody>
          <a:bodyPr lIns="0" tIns="0" rIns="0" bIns="0"/>
          <a:lstStyle/>
          <a:p>
            <a:pPr algn="ctr"/>
            <a:fld id="{5A160CCC-7D0A-F04A-9AF8-6877C455741A}" type="slidenum">
              <a:rPr lang="fr-FR" sz="1500" smtClean="0">
                <a:solidFill>
                  <a:schemeClr val="bg1"/>
                </a:solidFill>
                <a:latin typeface="Titillium"/>
              </a:rPr>
              <a:pPr algn="ctr"/>
              <a:t>13</a:t>
            </a:fld>
            <a:endParaRPr lang="fr-FR" sz="1500" dirty="0">
              <a:solidFill>
                <a:schemeClr val="bg1"/>
              </a:solidFill>
              <a:latin typeface="Titillium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7C9DC2D-BCBA-F88D-1781-F7C0ADC9B2B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817" y="272415"/>
            <a:ext cx="2289048" cy="85953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1CD6343-7463-1B51-6BD3-57CD6EB6322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4" y="6351510"/>
            <a:ext cx="1110317" cy="416923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379EEC04-C938-957E-38B2-D82ED061A807}"/>
              </a:ext>
            </a:extLst>
          </p:cNvPr>
          <p:cNvSpPr txBox="1">
            <a:spLocks/>
          </p:cNvSpPr>
          <p:nvPr/>
        </p:nvSpPr>
        <p:spPr>
          <a:xfrm>
            <a:off x="230819" y="365125"/>
            <a:ext cx="5571478" cy="784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4400" dirty="0">
                <a:solidFill>
                  <a:srgbClr val="A0328C"/>
                </a:solidFill>
                <a:latin typeface="Titillium"/>
              </a:rPr>
              <a:t>PRECONISATION DE TRAVAUX ENVELOPPE</a:t>
            </a:r>
            <a:endParaRPr lang="fr-FR" dirty="0"/>
          </a:p>
        </p:txBody>
      </p:sp>
      <p:graphicFrame>
        <p:nvGraphicFramePr>
          <p:cNvPr id="2" name="Tableau 8">
            <a:extLst>
              <a:ext uri="{FF2B5EF4-FFF2-40B4-BE49-F238E27FC236}">
                <a16:creationId xmlns:a16="http://schemas.microsoft.com/office/drawing/2014/main" id="{A0046D7E-239A-9ADF-68BD-270690D818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0588934"/>
              </p:ext>
            </p:extLst>
          </p:nvPr>
        </p:nvGraphicFramePr>
        <p:xfrm>
          <a:off x="344909" y="1797122"/>
          <a:ext cx="8683680" cy="3361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6040">
                  <a:extLst>
                    <a:ext uri="{9D8B030D-6E8A-4147-A177-3AD203B41FA5}">
                      <a16:colId xmlns:a16="http://schemas.microsoft.com/office/drawing/2014/main" val="2202704764"/>
                    </a:ext>
                  </a:extLst>
                </a:gridCol>
                <a:gridCol w="2272937">
                  <a:extLst>
                    <a:ext uri="{9D8B030D-6E8A-4147-A177-3AD203B41FA5}">
                      <a16:colId xmlns:a16="http://schemas.microsoft.com/office/drawing/2014/main" val="861480067"/>
                    </a:ext>
                  </a:extLst>
                </a:gridCol>
                <a:gridCol w="1893783">
                  <a:extLst>
                    <a:ext uri="{9D8B030D-6E8A-4147-A177-3AD203B41FA5}">
                      <a16:colId xmlns:a16="http://schemas.microsoft.com/office/drawing/2014/main" val="4104292981"/>
                    </a:ext>
                  </a:extLst>
                </a:gridCol>
                <a:gridCol w="2170920">
                  <a:extLst>
                    <a:ext uri="{9D8B030D-6E8A-4147-A177-3AD203B41FA5}">
                      <a16:colId xmlns:a16="http://schemas.microsoft.com/office/drawing/2014/main" val="3188357294"/>
                    </a:ext>
                  </a:extLst>
                </a:gridCol>
              </a:tblGrid>
              <a:tr h="1142222">
                <a:tc>
                  <a:txBody>
                    <a:bodyPr/>
                    <a:lstStyle/>
                    <a:p>
                      <a:r>
                        <a:rPr lang="fr-FR" sz="1800" dirty="0"/>
                        <a:t>Préconisations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Caractéristiques techniques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Investissement estimé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Gain sur la consommation de chauffage estimé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4837515"/>
                  </a:ext>
                </a:extLst>
              </a:tr>
              <a:tr h="1076655">
                <a:tc>
                  <a:txBody>
                    <a:bodyPr/>
                    <a:lstStyle/>
                    <a:p>
                      <a:r>
                        <a:rPr lang="fr-FR" sz="1800" dirty="0"/>
                        <a:t>Isolation par l’intérieur des murs donnant sur l’extérieur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/>
                        <a:t>R = 3,7 m²./W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/>
                        <a:t>Soit une épaisseur d’isolant de 15 cm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7 500 €HT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46 %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6881393"/>
                  </a:ext>
                </a:extLst>
              </a:tr>
              <a:tr h="1142222">
                <a:tc>
                  <a:txBody>
                    <a:bodyPr/>
                    <a:lstStyle/>
                    <a:p>
                      <a:r>
                        <a:rPr lang="fr-FR" sz="1800" dirty="0"/>
                        <a:t>Isolation des murs donnant sur local non chauffé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/>
                        <a:t>R = 3,7 m²./W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/>
                        <a:t>Soit une épaisseur d’isolant de 15 cm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2 000 €HT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7 %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957893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4F97B258-2877-D817-7B21-30ADF8343C12}"/>
              </a:ext>
            </a:extLst>
          </p:cNvPr>
          <p:cNvSpPr txBox="1"/>
          <p:nvPr/>
        </p:nvSpPr>
        <p:spPr>
          <a:xfrm>
            <a:off x="6775350" y="6443004"/>
            <a:ext cx="1605311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/>
              </a:rPr>
              <a:t>23 septembre 2024</a:t>
            </a:r>
          </a:p>
        </p:txBody>
      </p:sp>
    </p:spTree>
    <p:extLst>
      <p:ext uri="{BB962C8B-B14F-4D97-AF65-F5344CB8AC3E}">
        <p14:creationId xmlns:p14="http://schemas.microsoft.com/office/powerpoint/2010/main" val="3859635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865" y="6261585"/>
            <a:ext cx="9144000" cy="648000"/>
          </a:xfrm>
          <a:prstGeom prst="rect">
            <a:avLst/>
          </a:prstGeom>
          <a:solidFill>
            <a:srgbClr val="DCE1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8502865" y="6233298"/>
            <a:ext cx="648000" cy="638432"/>
          </a:xfrm>
          <a:prstGeom prst="rect">
            <a:avLst/>
          </a:prstGeom>
          <a:solidFill>
            <a:srgbClr val="A032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>
          <a:xfrm>
            <a:off x="8496000" y="6433972"/>
            <a:ext cx="648000" cy="252000"/>
          </a:xfrm>
        </p:spPr>
        <p:txBody>
          <a:bodyPr lIns="0" tIns="0" rIns="0" bIns="0"/>
          <a:lstStyle/>
          <a:p>
            <a:pPr algn="ctr"/>
            <a:fld id="{5A160CCC-7D0A-F04A-9AF8-6877C455741A}" type="slidenum">
              <a:rPr lang="fr-FR" sz="1500" smtClean="0">
                <a:solidFill>
                  <a:schemeClr val="bg1"/>
                </a:solidFill>
                <a:latin typeface="Titillium"/>
              </a:rPr>
              <a:pPr algn="ctr"/>
              <a:t>14</a:t>
            </a:fld>
            <a:endParaRPr lang="fr-FR" sz="1500" dirty="0">
              <a:solidFill>
                <a:schemeClr val="bg1"/>
              </a:solidFill>
              <a:latin typeface="Titillium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7C9DC2D-BCBA-F88D-1781-F7C0ADC9B2B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817" y="272415"/>
            <a:ext cx="2289048" cy="85953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1CD6343-7463-1B51-6BD3-57CD6EB6322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4" y="6351510"/>
            <a:ext cx="1110317" cy="416923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379EEC04-C938-957E-38B2-D82ED061A807}"/>
              </a:ext>
            </a:extLst>
          </p:cNvPr>
          <p:cNvSpPr txBox="1">
            <a:spLocks/>
          </p:cNvSpPr>
          <p:nvPr/>
        </p:nvSpPr>
        <p:spPr>
          <a:xfrm>
            <a:off x="230819" y="365125"/>
            <a:ext cx="5571478" cy="784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4400" dirty="0">
                <a:solidFill>
                  <a:srgbClr val="A0328C"/>
                </a:solidFill>
                <a:latin typeface="Titillium"/>
              </a:rPr>
              <a:t>PRECONISATION DE TRAVAUX EQUIPEMENTS</a:t>
            </a:r>
            <a:endParaRPr lang="fr-FR" dirty="0"/>
          </a:p>
        </p:txBody>
      </p:sp>
      <p:graphicFrame>
        <p:nvGraphicFramePr>
          <p:cNvPr id="7" name="Tableau 8">
            <a:extLst>
              <a:ext uri="{FF2B5EF4-FFF2-40B4-BE49-F238E27FC236}">
                <a16:creationId xmlns:a16="http://schemas.microsoft.com/office/drawing/2014/main" id="{74909C37-9656-50EF-E804-FD33784B1A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656749"/>
              </p:ext>
            </p:extLst>
          </p:nvPr>
        </p:nvGraphicFramePr>
        <p:xfrm>
          <a:off x="350634" y="1515291"/>
          <a:ext cx="8608591" cy="46731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4086">
                  <a:extLst>
                    <a:ext uri="{9D8B030D-6E8A-4147-A177-3AD203B41FA5}">
                      <a16:colId xmlns:a16="http://schemas.microsoft.com/office/drawing/2014/main" val="2202704764"/>
                    </a:ext>
                  </a:extLst>
                </a:gridCol>
                <a:gridCol w="2110101">
                  <a:extLst>
                    <a:ext uri="{9D8B030D-6E8A-4147-A177-3AD203B41FA5}">
                      <a16:colId xmlns:a16="http://schemas.microsoft.com/office/drawing/2014/main" val="861480067"/>
                    </a:ext>
                  </a:extLst>
                </a:gridCol>
                <a:gridCol w="1640887">
                  <a:extLst>
                    <a:ext uri="{9D8B030D-6E8A-4147-A177-3AD203B41FA5}">
                      <a16:colId xmlns:a16="http://schemas.microsoft.com/office/drawing/2014/main" val="4104292981"/>
                    </a:ext>
                  </a:extLst>
                </a:gridCol>
                <a:gridCol w="1733517">
                  <a:extLst>
                    <a:ext uri="{9D8B030D-6E8A-4147-A177-3AD203B41FA5}">
                      <a16:colId xmlns:a16="http://schemas.microsoft.com/office/drawing/2014/main" val="3188357294"/>
                    </a:ext>
                  </a:extLst>
                </a:gridCol>
              </a:tblGrid>
              <a:tr h="1418682">
                <a:tc>
                  <a:txBody>
                    <a:bodyPr/>
                    <a:lstStyle/>
                    <a:p>
                      <a:r>
                        <a:rPr lang="fr-FR" sz="1800" dirty="0"/>
                        <a:t>Préconisations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Caractéristiques techniques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Investissement estimé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Gain sur la consommation de chauffage estimé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4837515"/>
                  </a:ext>
                </a:extLst>
              </a:tr>
              <a:tr h="640953">
                <a:tc>
                  <a:txBody>
                    <a:bodyPr/>
                    <a:lstStyle/>
                    <a:p>
                      <a:r>
                        <a:rPr lang="fr-FR" sz="1800" dirty="0"/>
                        <a:t>VMC simple flux Hygro 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10 000 €HT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- 33 %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957893"/>
                  </a:ext>
                </a:extLst>
              </a:tr>
              <a:tr h="607848">
                <a:tc>
                  <a:txBody>
                    <a:bodyPr/>
                    <a:lstStyle/>
                    <a:p>
                      <a:r>
                        <a:rPr lang="fr-FR" sz="1800" dirty="0"/>
                        <a:t>VMC double flux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15 000 €HT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- 22 %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3141448"/>
                  </a:ext>
                </a:extLst>
              </a:tr>
              <a:tr h="1091292">
                <a:tc>
                  <a:txBody>
                    <a:bodyPr/>
                    <a:lstStyle/>
                    <a:p>
                      <a:r>
                        <a:rPr lang="fr-FR" sz="1800" dirty="0"/>
                        <a:t>Thermostat d’ambiance programmable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500 €HT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Selon programmation et régulation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1645495"/>
                  </a:ext>
                </a:extLst>
              </a:tr>
              <a:tr h="763905">
                <a:tc>
                  <a:txBody>
                    <a:bodyPr/>
                    <a:lstStyle/>
                    <a:p>
                      <a:r>
                        <a:rPr lang="fr-FR" sz="1800" dirty="0"/>
                        <a:t>PAC air/air réversible </a:t>
                      </a:r>
                    </a:p>
                    <a:p>
                      <a:r>
                        <a:rPr lang="fr-FR" sz="1800" dirty="0"/>
                        <a:t>15 à 20 kW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Etas chaud ≥ 145 %</a:t>
                      </a:r>
                    </a:p>
                    <a:p>
                      <a:pPr algn="ctr"/>
                      <a:r>
                        <a:rPr lang="fr-FR" sz="1800" dirty="0"/>
                        <a:t>Etas froid ≥ 250 %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18 000 €HT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Selon travaux réalisés sur l’enveloppe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69809530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41B3AE30-DDE7-7F3A-7ED3-CB307FE80C5D}"/>
              </a:ext>
            </a:extLst>
          </p:cNvPr>
          <p:cNvSpPr txBox="1"/>
          <p:nvPr/>
        </p:nvSpPr>
        <p:spPr>
          <a:xfrm>
            <a:off x="6775350" y="6443004"/>
            <a:ext cx="1605311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/>
              </a:rPr>
              <a:t>23 septembre 2024</a:t>
            </a:r>
          </a:p>
        </p:txBody>
      </p:sp>
    </p:spTree>
    <p:extLst>
      <p:ext uri="{BB962C8B-B14F-4D97-AF65-F5344CB8AC3E}">
        <p14:creationId xmlns:p14="http://schemas.microsoft.com/office/powerpoint/2010/main" val="39327109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865" y="6261585"/>
            <a:ext cx="9144000" cy="648000"/>
          </a:xfrm>
          <a:prstGeom prst="rect">
            <a:avLst/>
          </a:prstGeom>
          <a:solidFill>
            <a:srgbClr val="DCE1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8502865" y="6233298"/>
            <a:ext cx="648000" cy="638432"/>
          </a:xfrm>
          <a:prstGeom prst="rect">
            <a:avLst/>
          </a:prstGeom>
          <a:solidFill>
            <a:srgbClr val="A032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>
          <a:xfrm>
            <a:off x="8496000" y="6433972"/>
            <a:ext cx="648000" cy="252000"/>
          </a:xfrm>
        </p:spPr>
        <p:txBody>
          <a:bodyPr lIns="0" tIns="0" rIns="0" bIns="0"/>
          <a:lstStyle/>
          <a:p>
            <a:pPr algn="ctr"/>
            <a:fld id="{5A160CCC-7D0A-F04A-9AF8-6877C455741A}" type="slidenum">
              <a:rPr lang="fr-FR" sz="1500" smtClean="0">
                <a:solidFill>
                  <a:schemeClr val="bg1"/>
                </a:solidFill>
                <a:latin typeface="Titillium"/>
              </a:rPr>
              <a:pPr algn="ctr"/>
              <a:t>15</a:t>
            </a:fld>
            <a:endParaRPr lang="fr-FR" sz="1500" dirty="0">
              <a:solidFill>
                <a:schemeClr val="bg1"/>
              </a:solidFill>
              <a:latin typeface="Titillium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7C9DC2D-BCBA-F88D-1781-F7C0ADC9B2B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817" y="272415"/>
            <a:ext cx="2289048" cy="85953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1CD6343-7463-1B51-6BD3-57CD6EB6322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4" y="6351510"/>
            <a:ext cx="1110317" cy="416923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2412EF01-6DA9-4006-9A80-7723DFFFF829}"/>
              </a:ext>
            </a:extLst>
          </p:cNvPr>
          <p:cNvSpPr txBox="1">
            <a:spLocks/>
          </p:cNvSpPr>
          <p:nvPr/>
        </p:nvSpPr>
        <p:spPr>
          <a:xfrm>
            <a:off x="230819" y="365125"/>
            <a:ext cx="5571478" cy="784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4400" dirty="0">
                <a:solidFill>
                  <a:srgbClr val="A0328C"/>
                </a:solidFill>
                <a:latin typeface="Titillium"/>
              </a:rPr>
              <a:t>2 SCENARIOS DE TRAVAUX</a:t>
            </a:r>
            <a:endParaRPr lang="fr-FR" dirty="0"/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DE74035E-F85C-7B36-AA42-579ED25A04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4701261"/>
              </p:ext>
            </p:extLst>
          </p:nvPr>
        </p:nvGraphicFramePr>
        <p:xfrm>
          <a:off x="350633" y="1304338"/>
          <a:ext cx="8476230" cy="47878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8750">
                  <a:extLst>
                    <a:ext uri="{9D8B030D-6E8A-4147-A177-3AD203B41FA5}">
                      <a16:colId xmlns:a16="http://schemas.microsoft.com/office/drawing/2014/main" val="826769675"/>
                    </a:ext>
                  </a:extLst>
                </a:gridCol>
                <a:gridCol w="1924594">
                  <a:extLst>
                    <a:ext uri="{9D8B030D-6E8A-4147-A177-3AD203B41FA5}">
                      <a16:colId xmlns:a16="http://schemas.microsoft.com/office/drawing/2014/main" val="2276078794"/>
                    </a:ext>
                  </a:extLst>
                </a:gridCol>
                <a:gridCol w="2042886">
                  <a:extLst>
                    <a:ext uri="{9D8B030D-6E8A-4147-A177-3AD203B41FA5}">
                      <a16:colId xmlns:a16="http://schemas.microsoft.com/office/drawing/2014/main" val="3555434751"/>
                    </a:ext>
                  </a:extLst>
                </a:gridCol>
              </a:tblGrid>
              <a:tr h="435255">
                <a:tc>
                  <a:txBody>
                    <a:bodyPr/>
                    <a:lstStyle/>
                    <a:p>
                      <a:r>
                        <a:rPr lang="fr-FR" sz="1800" dirty="0"/>
                        <a:t>Préconisations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Scénario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Scénario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301581"/>
                  </a:ext>
                </a:extLst>
              </a:tr>
              <a:tr h="435255">
                <a:tc>
                  <a:txBody>
                    <a:bodyPr/>
                    <a:lstStyle/>
                    <a:p>
                      <a:r>
                        <a:rPr lang="fr-FR" sz="1800" dirty="0"/>
                        <a:t>Isolation des murs par l’intérieur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/>
                        <a:t>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/>
                        <a:t>√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1926532"/>
                  </a:ext>
                </a:extLst>
              </a:tr>
              <a:tr h="435255">
                <a:tc>
                  <a:txBody>
                    <a:bodyPr/>
                    <a:lstStyle/>
                    <a:p>
                      <a:r>
                        <a:rPr lang="fr-FR" sz="1800" dirty="0"/>
                        <a:t>VMC simple flux hygro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/>
                        <a:t>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8125338"/>
                  </a:ext>
                </a:extLst>
              </a:tr>
              <a:tr h="435255">
                <a:tc>
                  <a:txBody>
                    <a:bodyPr/>
                    <a:lstStyle/>
                    <a:p>
                      <a:r>
                        <a:rPr lang="fr-FR" sz="1800" dirty="0"/>
                        <a:t>VMC double flux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/>
                        <a:t>√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1763234"/>
                  </a:ext>
                </a:extLst>
              </a:tr>
              <a:tr h="435255">
                <a:tc>
                  <a:txBody>
                    <a:bodyPr/>
                    <a:lstStyle/>
                    <a:p>
                      <a:r>
                        <a:rPr lang="fr-FR" sz="1800" dirty="0"/>
                        <a:t>Thermostat d’ambiance programmable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/>
                        <a:t>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/>
                        <a:t>√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4394265"/>
                  </a:ext>
                </a:extLst>
              </a:tr>
              <a:tr h="43525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/>
                        <a:t>Pompe à chaleur air/air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/>
                        <a:t>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/>
                        <a:t>√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7388542"/>
                  </a:ext>
                </a:extLst>
              </a:tr>
              <a:tr h="435255">
                <a:tc>
                  <a:txBody>
                    <a:bodyPr/>
                    <a:lstStyle/>
                    <a:p>
                      <a:r>
                        <a:rPr lang="fr-FR" sz="1800" dirty="0"/>
                        <a:t>Investissement hors aide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38 500 €HT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/>
                        <a:t>43 500 €HT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3370068"/>
                  </a:ext>
                </a:extLst>
              </a:tr>
              <a:tr h="435255">
                <a:tc>
                  <a:txBody>
                    <a:bodyPr/>
                    <a:lstStyle/>
                    <a:p>
                      <a:r>
                        <a:rPr lang="fr-FR" sz="1800" dirty="0"/>
                        <a:t>Consommation de chauffage et climatisation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5 969 kWh/an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/>
                        <a:t>5 146 kWh/an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0840301"/>
                  </a:ext>
                </a:extLst>
              </a:tr>
              <a:tr h="435255">
                <a:tc>
                  <a:txBody>
                    <a:bodyPr/>
                    <a:lstStyle/>
                    <a:p>
                      <a:r>
                        <a:rPr lang="fr-FR" sz="1800" dirty="0"/>
                        <a:t>Gain sur la consommation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60 %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/>
                        <a:t>65 %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9961373"/>
                  </a:ext>
                </a:extLst>
              </a:tr>
              <a:tr h="435255">
                <a:tc>
                  <a:txBody>
                    <a:bodyPr/>
                    <a:lstStyle/>
                    <a:p>
                      <a:r>
                        <a:rPr lang="fr-FR" sz="1800" dirty="0"/>
                        <a:t>Facture de chauffage 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1 074 €TTC/an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/>
                        <a:t>926 €TTC/an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4396405"/>
                  </a:ext>
                </a:extLst>
              </a:tr>
              <a:tr h="435255">
                <a:tc>
                  <a:txBody>
                    <a:bodyPr/>
                    <a:lstStyle/>
                    <a:p>
                      <a:r>
                        <a:rPr lang="fr-FR" sz="1800" dirty="0"/>
                        <a:t>Classe énergétique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B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/>
                        <a:t>B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857247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01F8B9B3-C9D5-37C6-6477-6E8D4CAFE2B4}"/>
              </a:ext>
            </a:extLst>
          </p:cNvPr>
          <p:cNvSpPr txBox="1"/>
          <p:nvPr/>
        </p:nvSpPr>
        <p:spPr>
          <a:xfrm>
            <a:off x="6775350" y="6443004"/>
            <a:ext cx="1605311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/>
              </a:rPr>
              <a:t>23 septembre 2024</a:t>
            </a:r>
          </a:p>
        </p:txBody>
      </p:sp>
    </p:spTree>
    <p:extLst>
      <p:ext uri="{BB962C8B-B14F-4D97-AF65-F5344CB8AC3E}">
        <p14:creationId xmlns:p14="http://schemas.microsoft.com/office/powerpoint/2010/main" val="2076256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865" y="6261585"/>
            <a:ext cx="9144000" cy="648000"/>
          </a:xfrm>
          <a:prstGeom prst="rect">
            <a:avLst/>
          </a:prstGeom>
          <a:solidFill>
            <a:srgbClr val="DCE1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8502865" y="6233298"/>
            <a:ext cx="648000" cy="638432"/>
          </a:xfrm>
          <a:prstGeom prst="rect">
            <a:avLst/>
          </a:prstGeom>
          <a:solidFill>
            <a:srgbClr val="A032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>
          <a:xfrm>
            <a:off x="8496000" y="6433972"/>
            <a:ext cx="648000" cy="252000"/>
          </a:xfrm>
        </p:spPr>
        <p:txBody>
          <a:bodyPr lIns="0" tIns="0" rIns="0" bIns="0"/>
          <a:lstStyle/>
          <a:p>
            <a:pPr algn="ctr"/>
            <a:fld id="{5A160CCC-7D0A-F04A-9AF8-6877C455741A}" type="slidenum">
              <a:rPr lang="fr-FR" sz="1500" smtClean="0">
                <a:solidFill>
                  <a:schemeClr val="bg1"/>
                </a:solidFill>
                <a:latin typeface="Titillium"/>
              </a:rPr>
              <a:pPr algn="ctr"/>
              <a:t>16</a:t>
            </a:fld>
            <a:endParaRPr lang="fr-FR" sz="1500" dirty="0">
              <a:solidFill>
                <a:schemeClr val="bg1"/>
              </a:solidFill>
              <a:latin typeface="Titillium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7C9DC2D-BCBA-F88D-1781-F7C0ADC9B2B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817" y="272415"/>
            <a:ext cx="2289048" cy="85953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1CD6343-7463-1B51-6BD3-57CD6EB6322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4" y="6351510"/>
            <a:ext cx="1110317" cy="416923"/>
          </a:xfrm>
          <a:prstGeom prst="rect">
            <a:avLst/>
          </a:prstGeom>
        </p:spPr>
      </p:pic>
      <p:sp>
        <p:nvSpPr>
          <p:cNvPr id="24" name="Titre 23">
            <a:extLst>
              <a:ext uri="{FF2B5EF4-FFF2-40B4-BE49-F238E27FC236}">
                <a16:creationId xmlns:a16="http://schemas.microsoft.com/office/drawing/2014/main" id="{91775C6C-AA74-41C2-18B4-06F029F500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sz="4400" dirty="0">
                <a:solidFill>
                  <a:srgbClr val="A0328C"/>
                </a:solidFill>
                <a:latin typeface="Titillium"/>
              </a:rPr>
              <a:t>QUELLE SUITE A L’ETUDE ?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06C4B73-B76F-2CEB-1ECF-259C02709264}"/>
              </a:ext>
            </a:extLst>
          </p:cNvPr>
          <p:cNvSpPr txBox="1"/>
          <p:nvPr/>
        </p:nvSpPr>
        <p:spPr>
          <a:xfrm>
            <a:off x="6775350" y="6443004"/>
            <a:ext cx="1605311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/>
              </a:rPr>
              <a:t>23 septembre 2024</a:t>
            </a:r>
          </a:p>
        </p:txBody>
      </p:sp>
    </p:spTree>
    <p:extLst>
      <p:ext uri="{BB962C8B-B14F-4D97-AF65-F5344CB8AC3E}">
        <p14:creationId xmlns:p14="http://schemas.microsoft.com/office/powerpoint/2010/main" val="3739224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233298"/>
            <a:ext cx="9144000" cy="648000"/>
          </a:xfrm>
          <a:prstGeom prst="rect">
            <a:avLst/>
          </a:prstGeom>
          <a:solidFill>
            <a:srgbClr val="DCE1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8502865" y="6233298"/>
            <a:ext cx="648000" cy="638432"/>
          </a:xfrm>
          <a:prstGeom prst="rect">
            <a:avLst/>
          </a:prstGeom>
          <a:solidFill>
            <a:srgbClr val="A032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>
          <a:xfrm>
            <a:off x="8496000" y="6433972"/>
            <a:ext cx="648000" cy="252000"/>
          </a:xfrm>
        </p:spPr>
        <p:txBody>
          <a:bodyPr lIns="0" tIns="0" rIns="0" bIns="0"/>
          <a:lstStyle/>
          <a:p>
            <a:pPr algn="ctr"/>
            <a:fld id="{5A160CCC-7D0A-F04A-9AF8-6877C455741A}" type="slidenum">
              <a:rPr lang="fr-FR" sz="1500" smtClean="0">
                <a:solidFill>
                  <a:schemeClr val="bg1"/>
                </a:solidFill>
                <a:latin typeface="Titillium"/>
              </a:rPr>
              <a:pPr algn="ctr"/>
              <a:t>17</a:t>
            </a:fld>
            <a:endParaRPr lang="fr-FR" sz="1500" dirty="0">
              <a:solidFill>
                <a:schemeClr val="bg1"/>
              </a:solidFill>
              <a:latin typeface="Titillium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5B8EAAB-A368-BF19-0E47-0F33E275B65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4" y="6351510"/>
            <a:ext cx="1110317" cy="41692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B4A0805-7CCA-B77B-C42A-DBD0744BC31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817" y="272415"/>
            <a:ext cx="2289048" cy="859536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8E8E3350-FD0E-59BD-35EB-3F408B5AF903}"/>
              </a:ext>
            </a:extLst>
          </p:cNvPr>
          <p:cNvSpPr txBox="1">
            <a:spLocks/>
          </p:cNvSpPr>
          <p:nvPr/>
        </p:nvSpPr>
        <p:spPr>
          <a:xfrm>
            <a:off x="230819" y="365125"/>
            <a:ext cx="5571478" cy="784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4400" dirty="0">
                <a:solidFill>
                  <a:srgbClr val="A0328C"/>
                </a:solidFill>
                <a:latin typeface="Titillium"/>
              </a:rPr>
              <a:t>QUELLE SUITE A L’ETUDE</a:t>
            </a:r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A10617B-B70C-8B09-3E77-84B490E6CEE3}"/>
              </a:ext>
            </a:extLst>
          </p:cNvPr>
          <p:cNvSpPr txBox="1"/>
          <p:nvPr/>
        </p:nvSpPr>
        <p:spPr>
          <a:xfrm>
            <a:off x="230819" y="1392275"/>
            <a:ext cx="8596046" cy="3982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90204" pitchFamily="34" charset="0"/>
              <a:buChar char="•"/>
            </a:pPr>
            <a:r>
              <a:rPr lang="fr-FR" sz="2000" dirty="0">
                <a:latin typeface="Titillium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La commune a pris la décision d’engager une rénovation énergétique de la salle des fêtes en adaptant les préconisations du scénario 1 (travaux réalisés en 2023) :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Arial" panose="020B0604020202090204" pitchFamily="34" charset="0"/>
              <a:buChar char="•"/>
            </a:pPr>
            <a:r>
              <a:rPr lang="fr-FR" sz="2000" dirty="0">
                <a:latin typeface="Titillium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Isolation des murs par l’extérieur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Arial" panose="020B0604020202090204" pitchFamily="34" charset="0"/>
              <a:buChar char="•"/>
            </a:pPr>
            <a:r>
              <a:rPr lang="fr-FR" sz="2000" dirty="0">
                <a:latin typeface="Titillium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VMC simple flux hygroréglable de type B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Arial" panose="020B0604020202090204" pitchFamily="34" charset="0"/>
              <a:buChar char="•"/>
            </a:pPr>
            <a:r>
              <a:rPr lang="fr-FR" sz="2000" dirty="0">
                <a:latin typeface="Titillium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Pompe à chaleur air/air 22 kW chaud – 20 kW froid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Arial" panose="020B0604020202090204" pitchFamily="34" charset="0"/>
              <a:buChar char="•"/>
            </a:pPr>
            <a:r>
              <a:rPr lang="fr-FR" sz="2000" dirty="0">
                <a:latin typeface="Titillium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Thermostat d’ambiance programmable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Arial" panose="020B0604020202090204" pitchFamily="34" charset="0"/>
              <a:buChar char="•"/>
            </a:pPr>
            <a:r>
              <a:rPr lang="fr-FR" sz="2000" dirty="0">
                <a:latin typeface="Titillium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Pergola en cours de végétalisation en façade sud pour réduire les apports solaires l’été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90204" pitchFamily="34" charset="0"/>
              <a:buChar char="•"/>
            </a:pPr>
            <a:endParaRPr lang="fr-FR" sz="2000" dirty="0">
              <a:latin typeface="Titillium" panose="00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CA22013-AA47-811E-15EB-68BAE147F8AC}"/>
              </a:ext>
            </a:extLst>
          </p:cNvPr>
          <p:cNvSpPr txBox="1"/>
          <p:nvPr/>
        </p:nvSpPr>
        <p:spPr>
          <a:xfrm>
            <a:off x="6775350" y="6443004"/>
            <a:ext cx="1605311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/>
              </a:rPr>
              <a:t>23 septembre 2024</a:t>
            </a:r>
          </a:p>
        </p:txBody>
      </p:sp>
    </p:spTree>
    <p:extLst>
      <p:ext uri="{BB962C8B-B14F-4D97-AF65-F5344CB8AC3E}">
        <p14:creationId xmlns:p14="http://schemas.microsoft.com/office/powerpoint/2010/main" val="26965528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233298"/>
            <a:ext cx="9144000" cy="648000"/>
          </a:xfrm>
          <a:prstGeom prst="rect">
            <a:avLst/>
          </a:prstGeom>
          <a:solidFill>
            <a:srgbClr val="DCE1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8502865" y="6233298"/>
            <a:ext cx="648000" cy="638432"/>
          </a:xfrm>
          <a:prstGeom prst="rect">
            <a:avLst/>
          </a:prstGeom>
          <a:solidFill>
            <a:srgbClr val="A032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>
          <a:xfrm>
            <a:off x="8496000" y="6433972"/>
            <a:ext cx="648000" cy="252000"/>
          </a:xfrm>
        </p:spPr>
        <p:txBody>
          <a:bodyPr lIns="0" tIns="0" rIns="0" bIns="0"/>
          <a:lstStyle/>
          <a:p>
            <a:pPr algn="ctr"/>
            <a:fld id="{5A160CCC-7D0A-F04A-9AF8-6877C455741A}" type="slidenum">
              <a:rPr lang="fr-FR" sz="1500" smtClean="0">
                <a:solidFill>
                  <a:schemeClr val="bg1"/>
                </a:solidFill>
                <a:latin typeface="Titillium"/>
              </a:rPr>
              <a:pPr algn="ctr"/>
              <a:t>18</a:t>
            </a:fld>
            <a:endParaRPr lang="fr-FR" sz="1500" dirty="0">
              <a:solidFill>
                <a:schemeClr val="bg1"/>
              </a:solidFill>
              <a:latin typeface="Titillium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5B8EAAB-A368-BF19-0E47-0F33E275B65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4" y="6351510"/>
            <a:ext cx="1110317" cy="41692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B4A0805-7CCA-B77B-C42A-DBD0744BC31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817" y="272415"/>
            <a:ext cx="2289048" cy="859536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8E8E3350-FD0E-59BD-35EB-3F408B5AF903}"/>
              </a:ext>
            </a:extLst>
          </p:cNvPr>
          <p:cNvSpPr txBox="1">
            <a:spLocks/>
          </p:cNvSpPr>
          <p:nvPr/>
        </p:nvSpPr>
        <p:spPr>
          <a:xfrm>
            <a:off x="230819" y="365125"/>
            <a:ext cx="5571478" cy="784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4400" dirty="0">
                <a:solidFill>
                  <a:srgbClr val="A0328C"/>
                </a:solidFill>
                <a:latin typeface="Titillium"/>
              </a:rPr>
              <a:t>LE PLAN DE FINANCEMENT</a:t>
            </a:r>
            <a:endParaRPr lang="fr-FR" dirty="0"/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87964AF3-64A4-F30D-51F4-FD53CCD3F3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0393079"/>
              </p:ext>
            </p:extLst>
          </p:nvPr>
        </p:nvGraphicFramePr>
        <p:xfrm>
          <a:off x="165463" y="1397000"/>
          <a:ext cx="8874033" cy="47470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3326">
                  <a:extLst>
                    <a:ext uri="{9D8B030D-6E8A-4147-A177-3AD203B41FA5}">
                      <a16:colId xmlns:a16="http://schemas.microsoft.com/office/drawing/2014/main" val="2480774658"/>
                    </a:ext>
                  </a:extLst>
                </a:gridCol>
                <a:gridCol w="4580707">
                  <a:extLst>
                    <a:ext uri="{9D8B030D-6E8A-4147-A177-3AD203B41FA5}">
                      <a16:colId xmlns:a16="http://schemas.microsoft.com/office/drawing/2014/main" val="1130793099"/>
                    </a:ext>
                  </a:extLst>
                </a:gridCol>
              </a:tblGrid>
              <a:tr h="395587">
                <a:tc>
                  <a:txBody>
                    <a:bodyPr/>
                    <a:lstStyle/>
                    <a:p>
                      <a:r>
                        <a:rPr lang="fr-FR" b="0" dirty="0">
                          <a:solidFill>
                            <a:schemeClr val="tx1"/>
                          </a:solidFill>
                        </a:rPr>
                        <a:t>Isolation des murs par l’extérieur</a:t>
                      </a:r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6606859"/>
                  </a:ext>
                </a:extLst>
              </a:tr>
              <a:tr h="395587">
                <a:tc>
                  <a:txBody>
                    <a:bodyPr/>
                    <a:lstStyle/>
                    <a:p>
                      <a:r>
                        <a:rPr lang="fr-FR" dirty="0"/>
                        <a:t>VMC SF Hygro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8408352"/>
                  </a:ext>
                </a:extLst>
              </a:tr>
              <a:tr h="395587">
                <a:tc>
                  <a:txBody>
                    <a:bodyPr/>
                    <a:lstStyle/>
                    <a:p>
                      <a:r>
                        <a:rPr lang="fr-FR" dirty="0"/>
                        <a:t>PAC air/air 22 kW</a:t>
                      </a:r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3627137"/>
                  </a:ext>
                </a:extLst>
              </a:tr>
              <a:tr h="395587">
                <a:tc>
                  <a:txBody>
                    <a:bodyPr/>
                    <a:lstStyle/>
                    <a:p>
                      <a:r>
                        <a:rPr lang="fr-FR" dirty="0"/>
                        <a:t>Thermostat d’ambiance programmable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5955687"/>
                  </a:ext>
                </a:extLst>
              </a:tr>
              <a:tr h="395587">
                <a:tc>
                  <a:txBody>
                    <a:bodyPr/>
                    <a:lstStyle/>
                    <a:p>
                      <a:r>
                        <a:rPr lang="fr-FR" dirty="0"/>
                        <a:t>Pergola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8305265"/>
                  </a:ext>
                </a:extLst>
              </a:tr>
              <a:tr h="395587">
                <a:tc>
                  <a:txBody>
                    <a:bodyPr/>
                    <a:lstStyle/>
                    <a:p>
                      <a:r>
                        <a:rPr lang="fr-FR" b="1" dirty="0"/>
                        <a:t>TOTAL INVESTISSEMENT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Environ 90 000 €HT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0371844"/>
                  </a:ext>
                </a:extLst>
              </a:tr>
              <a:tr h="395587">
                <a:tc>
                  <a:txBody>
                    <a:bodyPr/>
                    <a:lstStyle/>
                    <a:p>
                      <a:r>
                        <a:rPr lang="fr-FR" dirty="0"/>
                        <a:t>FONDS VERT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50 %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5324688"/>
                  </a:ext>
                </a:extLst>
              </a:tr>
              <a:tr h="395587">
                <a:tc>
                  <a:txBody>
                    <a:bodyPr/>
                    <a:lstStyle/>
                    <a:p>
                      <a:r>
                        <a:rPr lang="fr-FR" dirty="0"/>
                        <a:t>Aide Région Occitanie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4676915"/>
                  </a:ext>
                </a:extLst>
              </a:tr>
              <a:tr h="395587">
                <a:tc>
                  <a:txBody>
                    <a:bodyPr/>
                    <a:lstStyle/>
                    <a:p>
                      <a:r>
                        <a:rPr lang="fr-FR" dirty="0"/>
                        <a:t>Aide Conseil Départemental du Gers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3658198"/>
                  </a:ext>
                </a:extLst>
              </a:tr>
              <a:tr h="395587">
                <a:tc>
                  <a:txBody>
                    <a:bodyPr/>
                    <a:lstStyle/>
                    <a:p>
                      <a:r>
                        <a:rPr lang="fr-FR" b="1" dirty="0"/>
                        <a:t>TOTAL DES AIDES</a:t>
                      </a:r>
                    </a:p>
                  </a:txBody>
                  <a:tcP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80 %</a:t>
                      </a:r>
                    </a:p>
                  </a:txBody>
                  <a:tcPr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0179211"/>
                  </a:ext>
                </a:extLst>
              </a:tr>
              <a:tr h="395587">
                <a:tc>
                  <a:txBody>
                    <a:bodyPr/>
                    <a:lstStyle/>
                    <a:p>
                      <a:r>
                        <a:rPr lang="fr-FR" b="1" dirty="0"/>
                        <a:t>MONTANT RESTANT A CHARGE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20 %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9470195"/>
                  </a:ext>
                </a:extLst>
              </a:tr>
              <a:tr h="39558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/>
                        <a:t>Valorisation des CEE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2 462 € estimé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3773114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C849E356-5A64-6D99-2D4B-35E37E36F9DD}"/>
              </a:ext>
            </a:extLst>
          </p:cNvPr>
          <p:cNvSpPr txBox="1"/>
          <p:nvPr/>
        </p:nvSpPr>
        <p:spPr>
          <a:xfrm>
            <a:off x="6775350" y="6443004"/>
            <a:ext cx="1605311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/>
              </a:rPr>
              <a:t>23 septembre 2024</a:t>
            </a:r>
          </a:p>
        </p:txBody>
      </p:sp>
    </p:spTree>
    <p:extLst>
      <p:ext uri="{BB962C8B-B14F-4D97-AF65-F5344CB8AC3E}">
        <p14:creationId xmlns:p14="http://schemas.microsoft.com/office/powerpoint/2010/main" val="20636565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233298"/>
            <a:ext cx="9144000" cy="648000"/>
          </a:xfrm>
          <a:prstGeom prst="rect">
            <a:avLst/>
          </a:prstGeom>
          <a:solidFill>
            <a:srgbClr val="DCE1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8502865" y="6233298"/>
            <a:ext cx="648000" cy="638432"/>
          </a:xfrm>
          <a:prstGeom prst="rect">
            <a:avLst/>
          </a:prstGeom>
          <a:solidFill>
            <a:srgbClr val="A032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>
          <a:xfrm>
            <a:off x="8496000" y="6433972"/>
            <a:ext cx="648000" cy="252000"/>
          </a:xfrm>
        </p:spPr>
        <p:txBody>
          <a:bodyPr lIns="0" tIns="0" rIns="0" bIns="0"/>
          <a:lstStyle/>
          <a:p>
            <a:pPr algn="ctr"/>
            <a:fld id="{5A160CCC-7D0A-F04A-9AF8-6877C455741A}" type="slidenum">
              <a:rPr lang="fr-FR" sz="1500" smtClean="0">
                <a:solidFill>
                  <a:schemeClr val="bg1"/>
                </a:solidFill>
                <a:latin typeface="Titillium"/>
              </a:rPr>
              <a:pPr algn="ctr"/>
              <a:t>19</a:t>
            </a:fld>
            <a:endParaRPr lang="fr-FR" sz="1500" dirty="0">
              <a:solidFill>
                <a:schemeClr val="bg1"/>
              </a:solidFill>
              <a:latin typeface="Titillium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5B8EAAB-A368-BF19-0E47-0F33E275B65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4" y="6351510"/>
            <a:ext cx="1110317" cy="41692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B4A0805-7CCA-B77B-C42A-DBD0744BC31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817" y="272415"/>
            <a:ext cx="2289048" cy="859536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8E8E3350-FD0E-59BD-35EB-3F408B5AF903}"/>
              </a:ext>
            </a:extLst>
          </p:cNvPr>
          <p:cNvSpPr txBox="1">
            <a:spLocks/>
          </p:cNvSpPr>
          <p:nvPr/>
        </p:nvSpPr>
        <p:spPr>
          <a:xfrm>
            <a:off x="230819" y="365125"/>
            <a:ext cx="5571478" cy="784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4400" dirty="0">
                <a:solidFill>
                  <a:srgbClr val="A0328C"/>
                </a:solidFill>
                <a:latin typeface="Titillium"/>
              </a:rPr>
              <a:t>LE BILAN DE CETTE OPERATION</a:t>
            </a:r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A10617B-B70C-8B09-3E77-84B490E6CEE3}"/>
              </a:ext>
            </a:extLst>
          </p:cNvPr>
          <p:cNvSpPr txBox="1"/>
          <p:nvPr/>
        </p:nvSpPr>
        <p:spPr>
          <a:xfrm>
            <a:off x="230819" y="1392275"/>
            <a:ext cx="8596046" cy="4988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90204" pitchFamily="34" charset="0"/>
              <a:buChar char="•"/>
            </a:pPr>
            <a:r>
              <a:rPr lang="fr-FR" sz="2400" dirty="0">
                <a:latin typeface="Titillium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Après réalisation des travaux en juillet 2023 :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Arial" panose="020B0604020202090204" pitchFamily="34" charset="0"/>
              <a:buChar char="•"/>
            </a:pPr>
            <a:r>
              <a:rPr lang="fr-FR" sz="2400" dirty="0">
                <a:latin typeface="Titillium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Confort thermique nettement amélioré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Arial" panose="020B0604020202090204" pitchFamily="34" charset="0"/>
              <a:buChar char="•"/>
            </a:pPr>
            <a:r>
              <a:rPr lang="fr-FR" sz="2400" dirty="0">
                <a:latin typeface="Titillium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Plus de problèmes de montée et maintien en température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Arial" panose="020B0604020202090204" pitchFamily="34" charset="0"/>
              <a:buChar char="•"/>
            </a:pPr>
            <a:r>
              <a:rPr lang="fr-FR" sz="2400" dirty="0">
                <a:latin typeface="Titillium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L’ajout de la climatisation très appréciée en période estivale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Arial" panose="020B0604020202090204" pitchFamily="34" charset="0"/>
              <a:buChar char="•"/>
            </a:pPr>
            <a:r>
              <a:rPr lang="fr-FR" sz="2400" dirty="0">
                <a:latin typeface="Titillium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L’utilisation de la salle des fêtes a fortement augmenté : associations, habitants de la commune mais également des communes limitrophes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Arial" panose="020B0604020202090204" pitchFamily="34" charset="0"/>
              <a:buChar char="•"/>
            </a:pPr>
            <a:r>
              <a:rPr lang="fr-FR" sz="2400" dirty="0">
                <a:latin typeface="Titillium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Amélioration de l’esthétique extérieur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90204" pitchFamily="34" charset="0"/>
              <a:buChar char="•"/>
            </a:pPr>
            <a:endParaRPr lang="fr-FR" sz="2000" dirty="0">
              <a:latin typeface="Titillium" panose="00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F42D381-7BF9-FA04-A8DD-270A299CBE91}"/>
              </a:ext>
            </a:extLst>
          </p:cNvPr>
          <p:cNvSpPr txBox="1"/>
          <p:nvPr/>
        </p:nvSpPr>
        <p:spPr>
          <a:xfrm>
            <a:off x="6775350" y="6443004"/>
            <a:ext cx="1605311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/>
              </a:rPr>
              <a:t>23 septembre 2024</a:t>
            </a:r>
          </a:p>
        </p:txBody>
      </p:sp>
    </p:spTree>
    <p:extLst>
      <p:ext uri="{BB962C8B-B14F-4D97-AF65-F5344CB8AC3E}">
        <p14:creationId xmlns:p14="http://schemas.microsoft.com/office/powerpoint/2010/main" val="328644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233298"/>
            <a:ext cx="9144000" cy="648000"/>
          </a:xfrm>
          <a:prstGeom prst="rect">
            <a:avLst/>
          </a:prstGeom>
          <a:solidFill>
            <a:srgbClr val="DCE1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8502865" y="6233298"/>
            <a:ext cx="648000" cy="638432"/>
          </a:xfrm>
          <a:prstGeom prst="rect">
            <a:avLst/>
          </a:prstGeom>
          <a:solidFill>
            <a:srgbClr val="A032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>
          <a:xfrm>
            <a:off x="8496000" y="6433972"/>
            <a:ext cx="648000" cy="252000"/>
          </a:xfrm>
        </p:spPr>
        <p:txBody>
          <a:bodyPr lIns="0" tIns="0" rIns="0" bIns="0"/>
          <a:lstStyle/>
          <a:p>
            <a:pPr algn="ctr"/>
            <a:fld id="{5A160CCC-7D0A-F04A-9AF8-6877C455741A}" type="slidenum">
              <a:rPr lang="fr-FR" sz="1500" smtClean="0">
                <a:solidFill>
                  <a:schemeClr val="bg1"/>
                </a:solidFill>
                <a:latin typeface="Titillium"/>
              </a:rPr>
              <a:pPr algn="ctr"/>
              <a:t>2</a:t>
            </a:fld>
            <a:endParaRPr lang="fr-FR" sz="1500" dirty="0">
              <a:solidFill>
                <a:schemeClr val="bg1"/>
              </a:solidFill>
              <a:latin typeface="Titillium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5B8EAAB-A368-BF19-0E47-0F33E275B65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4" y="6351510"/>
            <a:ext cx="1110317" cy="41692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B4A0805-7CCA-B77B-C42A-DBD0744BC31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817" y="272415"/>
            <a:ext cx="2289048" cy="859536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8E8E3350-FD0E-59BD-35EB-3F408B5AF903}"/>
              </a:ext>
            </a:extLst>
          </p:cNvPr>
          <p:cNvSpPr txBox="1">
            <a:spLocks/>
          </p:cNvSpPr>
          <p:nvPr/>
        </p:nvSpPr>
        <p:spPr>
          <a:xfrm>
            <a:off x="230819" y="365125"/>
            <a:ext cx="5571478" cy="784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4400" dirty="0">
                <a:solidFill>
                  <a:srgbClr val="A0328C"/>
                </a:solidFill>
                <a:latin typeface="Titillium"/>
              </a:rPr>
              <a:t>LE CONTEXTE</a:t>
            </a:r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F0D4B07-898D-8DD1-5A3D-87E8965B2159}"/>
              </a:ext>
            </a:extLst>
          </p:cNvPr>
          <p:cNvSpPr txBox="1"/>
          <p:nvPr/>
        </p:nvSpPr>
        <p:spPr>
          <a:xfrm>
            <a:off x="230819" y="1618237"/>
            <a:ext cx="8476231" cy="3561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90204" pitchFamily="34" charset="0"/>
              <a:buChar char="•"/>
            </a:pPr>
            <a:r>
              <a:rPr lang="fr-FR" sz="2400" dirty="0">
                <a:latin typeface="Titillium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Suite à la réussite de l’opération de rénovation du logement, le conseil municipal à décidé de réitérer un travail similaire sur la salle des fêtes.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90204" pitchFamily="34" charset="0"/>
              <a:buChar char="•"/>
            </a:pPr>
            <a:r>
              <a:rPr lang="fr-FR" sz="2400" dirty="0">
                <a:latin typeface="Titillium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Le bâtiment est faiblement isolé,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90204" pitchFamily="34" charset="0"/>
              <a:buChar char="•"/>
            </a:pPr>
            <a:r>
              <a:rPr lang="fr-FR" sz="2400" dirty="0">
                <a:latin typeface="Titillium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Le chauffage existant composé de panneaux rayonnants électriques intégrés au faux plafond, génère de grosses difficultés de montée et maintien en température,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90204" pitchFamily="34" charset="0"/>
              <a:buChar char="•"/>
            </a:pPr>
            <a:r>
              <a:rPr lang="fr-FR" sz="2400" dirty="0">
                <a:latin typeface="Titillium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Les factures sont élevées au vu de la faible utilisation.</a:t>
            </a:r>
            <a:endParaRPr lang="fr-FR" sz="2000" dirty="0">
              <a:effectLst/>
              <a:latin typeface="Titillium" panose="00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73DA558-0E01-2E22-9658-DA1B80B93EFF}"/>
              </a:ext>
            </a:extLst>
          </p:cNvPr>
          <p:cNvSpPr txBox="1"/>
          <p:nvPr/>
        </p:nvSpPr>
        <p:spPr>
          <a:xfrm>
            <a:off x="6775350" y="6443004"/>
            <a:ext cx="1605311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/>
              </a:rPr>
              <a:t>23 septembre 2024</a:t>
            </a:r>
          </a:p>
        </p:txBody>
      </p:sp>
    </p:spTree>
    <p:extLst>
      <p:ext uri="{BB962C8B-B14F-4D97-AF65-F5344CB8AC3E}">
        <p14:creationId xmlns:p14="http://schemas.microsoft.com/office/powerpoint/2010/main" val="39205322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233298"/>
            <a:ext cx="9144000" cy="648000"/>
          </a:xfrm>
          <a:prstGeom prst="rect">
            <a:avLst/>
          </a:prstGeom>
          <a:solidFill>
            <a:srgbClr val="DCE1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8502865" y="6233298"/>
            <a:ext cx="648000" cy="638432"/>
          </a:xfrm>
          <a:prstGeom prst="rect">
            <a:avLst/>
          </a:prstGeom>
          <a:solidFill>
            <a:srgbClr val="A032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>
          <a:xfrm>
            <a:off x="8496000" y="6433972"/>
            <a:ext cx="648000" cy="252000"/>
          </a:xfrm>
        </p:spPr>
        <p:txBody>
          <a:bodyPr lIns="0" tIns="0" rIns="0" bIns="0"/>
          <a:lstStyle/>
          <a:p>
            <a:pPr algn="ctr"/>
            <a:fld id="{5A160CCC-7D0A-F04A-9AF8-6877C455741A}" type="slidenum">
              <a:rPr lang="fr-FR" sz="1500" smtClean="0">
                <a:solidFill>
                  <a:schemeClr val="bg1"/>
                </a:solidFill>
                <a:latin typeface="Titillium"/>
              </a:rPr>
              <a:pPr algn="ctr"/>
              <a:t>20</a:t>
            </a:fld>
            <a:endParaRPr lang="fr-FR" sz="1500" dirty="0">
              <a:solidFill>
                <a:schemeClr val="bg1"/>
              </a:solidFill>
              <a:latin typeface="Titillium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5B8EAAB-A368-BF19-0E47-0F33E275B65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4" y="6351510"/>
            <a:ext cx="1110317" cy="41692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B4A0805-7CCA-B77B-C42A-DBD0744BC31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817" y="272415"/>
            <a:ext cx="2289048" cy="85953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8BB1A5F-8412-C972-5382-5FAFC4BDB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1600"/>
            <a:ext cx="9144000" cy="41148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FE919BD-9FBB-A679-DBC9-60CFE3FD87DD}"/>
              </a:ext>
            </a:extLst>
          </p:cNvPr>
          <p:cNvSpPr txBox="1"/>
          <p:nvPr/>
        </p:nvSpPr>
        <p:spPr>
          <a:xfrm>
            <a:off x="6775350" y="6443004"/>
            <a:ext cx="1605311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/>
              </a:rPr>
              <a:t>23 septembre 2024</a:t>
            </a:r>
          </a:p>
        </p:txBody>
      </p:sp>
    </p:spTree>
    <p:extLst>
      <p:ext uri="{BB962C8B-B14F-4D97-AF65-F5344CB8AC3E}">
        <p14:creationId xmlns:p14="http://schemas.microsoft.com/office/powerpoint/2010/main" val="42115243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233298"/>
            <a:ext cx="9144000" cy="648000"/>
          </a:xfrm>
          <a:prstGeom prst="rect">
            <a:avLst/>
          </a:prstGeom>
          <a:solidFill>
            <a:srgbClr val="DCE1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8502865" y="6233298"/>
            <a:ext cx="648000" cy="638432"/>
          </a:xfrm>
          <a:prstGeom prst="rect">
            <a:avLst/>
          </a:prstGeom>
          <a:solidFill>
            <a:srgbClr val="A032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>
          <a:xfrm>
            <a:off x="8496000" y="6433972"/>
            <a:ext cx="648000" cy="252000"/>
          </a:xfrm>
        </p:spPr>
        <p:txBody>
          <a:bodyPr lIns="0" tIns="0" rIns="0" bIns="0"/>
          <a:lstStyle/>
          <a:p>
            <a:pPr algn="ctr"/>
            <a:fld id="{5A160CCC-7D0A-F04A-9AF8-6877C455741A}" type="slidenum">
              <a:rPr lang="fr-FR" sz="1500" smtClean="0">
                <a:solidFill>
                  <a:schemeClr val="bg1"/>
                </a:solidFill>
                <a:latin typeface="Titillium"/>
              </a:rPr>
              <a:pPr algn="ctr"/>
              <a:t>21</a:t>
            </a:fld>
            <a:endParaRPr lang="fr-FR" sz="1500" dirty="0">
              <a:solidFill>
                <a:schemeClr val="bg1"/>
              </a:solidFill>
              <a:latin typeface="Titillium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5B8EAAB-A368-BF19-0E47-0F33E275B65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4" y="6351510"/>
            <a:ext cx="1110317" cy="41692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B4A0805-7CCA-B77B-C42A-DBD0744BC31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817" y="272415"/>
            <a:ext cx="2289048" cy="85953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A2DE554-249A-8B33-0834-AEABCA875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0163"/>
            <a:ext cx="9144000" cy="41148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6E2873D-69B2-23B3-C20B-593642573404}"/>
              </a:ext>
            </a:extLst>
          </p:cNvPr>
          <p:cNvSpPr txBox="1"/>
          <p:nvPr/>
        </p:nvSpPr>
        <p:spPr>
          <a:xfrm>
            <a:off x="6775350" y="6443004"/>
            <a:ext cx="1605311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/>
              </a:rPr>
              <a:t>23 septembre 2024</a:t>
            </a:r>
          </a:p>
        </p:txBody>
      </p:sp>
    </p:spTree>
    <p:extLst>
      <p:ext uri="{BB962C8B-B14F-4D97-AF65-F5344CB8AC3E}">
        <p14:creationId xmlns:p14="http://schemas.microsoft.com/office/powerpoint/2010/main" val="27536353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233298"/>
            <a:ext cx="9144000" cy="648000"/>
          </a:xfrm>
          <a:prstGeom prst="rect">
            <a:avLst/>
          </a:prstGeom>
          <a:solidFill>
            <a:srgbClr val="DCE1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8502865" y="6233298"/>
            <a:ext cx="648000" cy="638432"/>
          </a:xfrm>
          <a:prstGeom prst="rect">
            <a:avLst/>
          </a:prstGeom>
          <a:solidFill>
            <a:srgbClr val="A032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>
          <a:xfrm>
            <a:off x="8496000" y="6433972"/>
            <a:ext cx="648000" cy="252000"/>
          </a:xfrm>
        </p:spPr>
        <p:txBody>
          <a:bodyPr lIns="0" tIns="0" rIns="0" bIns="0"/>
          <a:lstStyle/>
          <a:p>
            <a:pPr algn="ctr"/>
            <a:fld id="{5A160CCC-7D0A-F04A-9AF8-6877C455741A}" type="slidenum">
              <a:rPr lang="fr-FR" sz="1500" smtClean="0">
                <a:solidFill>
                  <a:schemeClr val="bg1"/>
                </a:solidFill>
                <a:latin typeface="Titillium"/>
              </a:rPr>
              <a:pPr algn="ctr"/>
              <a:t>22</a:t>
            </a:fld>
            <a:endParaRPr lang="fr-FR" sz="1500" dirty="0">
              <a:solidFill>
                <a:schemeClr val="bg1"/>
              </a:solidFill>
              <a:latin typeface="Titillium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5B8EAAB-A368-BF19-0E47-0F33E275B65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4" y="6351510"/>
            <a:ext cx="1110317" cy="41692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B4A0805-7CCA-B77B-C42A-DBD0744BC31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817" y="272415"/>
            <a:ext cx="2289048" cy="85953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00E727B-4905-364C-5E7B-3A822CEB23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782320" y="767596"/>
            <a:ext cx="6258560" cy="469392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890D226-EC2F-89F5-A948-B3CC899526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612154" y="1718977"/>
            <a:ext cx="6250820" cy="281286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C93D967-E059-A7AB-8FA5-87ABA79D3EC6}"/>
              </a:ext>
            </a:extLst>
          </p:cNvPr>
          <p:cNvSpPr txBox="1"/>
          <p:nvPr/>
        </p:nvSpPr>
        <p:spPr>
          <a:xfrm>
            <a:off x="6775350" y="6443004"/>
            <a:ext cx="1605311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/>
              </a:rPr>
              <a:t>23 septembre 2024</a:t>
            </a:r>
          </a:p>
        </p:txBody>
      </p:sp>
    </p:spTree>
    <p:extLst>
      <p:ext uri="{BB962C8B-B14F-4D97-AF65-F5344CB8AC3E}">
        <p14:creationId xmlns:p14="http://schemas.microsoft.com/office/powerpoint/2010/main" val="15616049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233298"/>
            <a:ext cx="9144000" cy="648000"/>
          </a:xfrm>
          <a:prstGeom prst="rect">
            <a:avLst/>
          </a:prstGeom>
          <a:solidFill>
            <a:srgbClr val="DCE1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8502865" y="6233298"/>
            <a:ext cx="648000" cy="638432"/>
          </a:xfrm>
          <a:prstGeom prst="rect">
            <a:avLst/>
          </a:prstGeom>
          <a:solidFill>
            <a:srgbClr val="A032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7364357" y="6443004"/>
            <a:ext cx="1016304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/>
              </a:rPr>
              <a:t>17 juin 2024</a:t>
            </a:r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>
          <a:xfrm>
            <a:off x="8496000" y="6433972"/>
            <a:ext cx="648000" cy="252000"/>
          </a:xfrm>
        </p:spPr>
        <p:txBody>
          <a:bodyPr lIns="0" tIns="0" rIns="0" bIns="0"/>
          <a:lstStyle/>
          <a:p>
            <a:pPr algn="ctr"/>
            <a:fld id="{5A160CCC-7D0A-F04A-9AF8-6877C455741A}" type="slidenum">
              <a:rPr lang="fr-FR" sz="1500" smtClean="0">
                <a:solidFill>
                  <a:schemeClr val="bg1"/>
                </a:solidFill>
                <a:latin typeface="Titillium"/>
              </a:rPr>
              <a:pPr algn="ctr"/>
              <a:t>23</a:t>
            </a:fld>
            <a:endParaRPr lang="fr-FR" sz="1500" dirty="0">
              <a:solidFill>
                <a:schemeClr val="bg1"/>
              </a:solidFill>
              <a:latin typeface="Titillium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5B8EAAB-A368-BF19-0E47-0F33E275B65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4" y="6351510"/>
            <a:ext cx="1110317" cy="41692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B4A0805-7CCA-B77B-C42A-DBD0744BC31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817" y="272415"/>
            <a:ext cx="2289048" cy="85953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3999396-B8D5-CF9C-9615-F1AC56BFE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50865" cy="688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339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233298"/>
            <a:ext cx="9144000" cy="648000"/>
          </a:xfrm>
          <a:prstGeom prst="rect">
            <a:avLst/>
          </a:prstGeom>
          <a:solidFill>
            <a:srgbClr val="DCE1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8502865" y="6233298"/>
            <a:ext cx="648000" cy="638432"/>
          </a:xfrm>
          <a:prstGeom prst="rect">
            <a:avLst/>
          </a:prstGeom>
          <a:solidFill>
            <a:srgbClr val="A032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7364357" y="6443004"/>
            <a:ext cx="1016304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/>
              </a:rPr>
              <a:t>17 juin 2024</a:t>
            </a:r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>
          <a:xfrm>
            <a:off x="8496000" y="6433972"/>
            <a:ext cx="648000" cy="252000"/>
          </a:xfrm>
        </p:spPr>
        <p:txBody>
          <a:bodyPr lIns="0" tIns="0" rIns="0" bIns="0"/>
          <a:lstStyle/>
          <a:p>
            <a:pPr algn="ctr"/>
            <a:fld id="{5A160CCC-7D0A-F04A-9AF8-6877C455741A}" type="slidenum">
              <a:rPr lang="fr-FR" sz="1500" smtClean="0">
                <a:solidFill>
                  <a:schemeClr val="bg1"/>
                </a:solidFill>
                <a:latin typeface="Titillium"/>
              </a:rPr>
              <a:pPr algn="ctr"/>
              <a:t>3</a:t>
            </a:fld>
            <a:endParaRPr lang="fr-FR" sz="1500" dirty="0">
              <a:solidFill>
                <a:schemeClr val="bg1"/>
              </a:solidFill>
              <a:latin typeface="Titillium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5B8EAAB-A368-BF19-0E47-0F33E275B65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4" y="6351510"/>
            <a:ext cx="1110317" cy="41692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B4A0805-7CCA-B77B-C42A-DBD0744BC31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817" y="272415"/>
            <a:ext cx="2289048" cy="85953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CF9A090-2348-8A6B-0902-29F6AA714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699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233298"/>
            <a:ext cx="9144000" cy="648000"/>
          </a:xfrm>
          <a:prstGeom prst="rect">
            <a:avLst/>
          </a:prstGeom>
          <a:solidFill>
            <a:srgbClr val="DCE1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8502865" y="6233298"/>
            <a:ext cx="648000" cy="638432"/>
          </a:xfrm>
          <a:prstGeom prst="rect">
            <a:avLst/>
          </a:prstGeom>
          <a:solidFill>
            <a:srgbClr val="A032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7364357" y="6443004"/>
            <a:ext cx="1016304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/>
              </a:rPr>
              <a:t>17 juin 2024</a:t>
            </a:r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>
          <a:xfrm>
            <a:off x="8496000" y="6433972"/>
            <a:ext cx="648000" cy="252000"/>
          </a:xfrm>
        </p:spPr>
        <p:txBody>
          <a:bodyPr lIns="0" tIns="0" rIns="0" bIns="0"/>
          <a:lstStyle/>
          <a:p>
            <a:pPr algn="ctr"/>
            <a:fld id="{5A160CCC-7D0A-F04A-9AF8-6877C455741A}" type="slidenum">
              <a:rPr lang="fr-FR" sz="1500" smtClean="0">
                <a:solidFill>
                  <a:schemeClr val="bg1"/>
                </a:solidFill>
                <a:latin typeface="Titillium"/>
              </a:rPr>
              <a:pPr algn="ctr"/>
              <a:t>4</a:t>
            </a:fld>
            <a:endParaRPr lang="fr-FR" sz="1500" dirty="0">
              <a:solidFill>
                <a:schemeClr val="bg1"/>
              </a:solidFill>
              <a:latin typeface="Titillium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5B8EAAB-A368-BF19-0E47-0F33E275B65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4" y="6351510"/>
            <a:ext cx="1110317" cy="41692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B4A0805-7CCA-B77B-C42A-DBD0744BC31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817" y="272415"/>
            <a:ext cx="2289048" cy="85953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400DAD9-30CF-763D-2220-F02837B2A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4035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233298"/>
            <a:ext cx="9144000" cy="648000"/>
          </a:xfrm>
          <a:prstGeom prst="rect">
            <a:avLst/>
          </a:prstGeom>
          <a:solidFill>
            <a:srgbClr val="DCE1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8502865" y="6233298"/>
            <a:ext cx="648000" cy="638432"/>
          </a:xfrm>
          <a:prstGeom prst="rect">
            <a:avLst/>
          </a:prstGeom>
          <a:solidFill>
            <a:srgbClr val="A032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05792" y="2355110"/>
            <a:ext cx="7446208" cy="1327514"/>
          </a:xfrm>
        </p:spPr>
        <p:txBody>
          <a:bodyPr lIns="0" tIns="0" rIns="0" bIns="0" anchor="t" anchorCtr="0">
            <a:noAutofit/>
          </a:bodyPr>
          <a:lstStyle/>
          <a:p>
            <a:pPr algn="l">
              <a:lnSpc>
                <a:spcPts val="5500"/>
              </a:lnSpc>
            </a:pPr>
            <a:r>
              <a:rPr lang="fr-FR" b="1" dirty="0">
                <a:solidFill>
                  <a:srgbClr val="A0328C"/>
                </a:solidFill>
                <a:latin typeface="Titillium"/>
              </a:rPr>
              <a:t>Etude énergétique</a:t>
            </a:r>
            <a:br>
              <a:rPr lang="fr-FR" b="1" dirty="0">
                <a:solidFill>
                  <a:srgbClr val="A0328C"/>
                </a:solidFill>
                <a:latin typeface="Titillium"/>
              </a:rPr>
            </a:br>
            <a:r>
              <a:rPr lang="fr-FR" b="1" dirty="0">
                <a:solidFill>
                  <a:srgbClr val="A0328C"/>
                </a:solidFill>
                <a:latin typeface="Titillium"/>
              </a:rPr>
              <a:t>Salle des fêtes CASTIN (2022)</a:t>
            </a:r>
            <a:br>
              <a:rPr lang="fr-FR" sz="5500" dirty="0">
                <a:solidFill>
                  <a:srgbClr val="A0328C"/>
                </a:solidFill>
                <a:latin typeface="Titillium"/>
              </a:rPr>
            </a:br>
            <a:br>
              <a:rPr lang="fr-FR" sz="5500" dirty="0">
                <a:solidFill>
                  <a:srgbClr val="A0328C"/>
                </a:solidFill>
                <a:latin typeface="Titillium"/>
              </a:rPr>
            </a:br>
            <a:endParaRPr lang="fr-FR" sz="5500" dirty="0">
              <a:solidFill>
                <a:srgbClr val="A0328C"/>
              </a:solidFill>
              <a:latin typeface="Titillium"/>
            </a:endParaRPr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>
          <a:xfrm>
            <a:off x="8496000" y="6433972"/>
            <a:ext cx="648000" cy="252000"/>
          </a:xfrm>
        </p:spPr>
        <p:txBody>
          <a:bodyPr lIns="0" tIns="0" rIns="0" bIns="0"/>
          <a:lstStyle/>
          <a:p>
            <a:pPr algn="ctr"/>
            <a:fld id="{5A160CCC-7D0A-F04A-9AF8-6877C455741A}" type="slidenum">
              <a:rPr lang="fr-FR" sz="1500" smtClean="0">
                <a:solidFill>
                  <a:schemeClr val="bg1"/>
                </a:solidFill>
                <a:latin typeface="Titillium"/>
              </a:rPr>
              <a:pPr algn="ctr"/>
              <a:t>5</a:t>
            </a:fld>
            <a:endParaRPr lang="fr-FR" sz="1500" dirty="0">
              <a:solidFill>
                <a:schemeClr val="bg1"/>
              </a:solidFill>
              <a:latin typeface="Titillium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05784" cy="173126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5B8EAAB-A368-BF19-0E47-0F33E275B65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4" y="6351510"/>
            <a:ext cx="1110317" cy="41692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B4A0805-7CCA-B77B-C42A-DBD0744BC31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817" y="272415"/>
            <a:ext cx="2289048" cy="859536"/>
          </a:xfrm>
          <a:prstGeom prst="rect">
            <a:avLst/>
          </a:prstGeom>
        </p:spPr>
      </p:pic>
      <p:sp>
        <p:nvSpPr>
          <p:cNvPr id="8" name="Sous-titre 2">
            <a:extLst>
              <a:ext uri="{FF2B5EF4-FFF2-40B4-BE49-F238E27FC236}">
                <a16:creationId xmlns:a16="http://schemas.microsoft.com/office/drawing/2014/main" id="{75DC5F26-539A-2090-6A9D-2EFD81A488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5792" y="4676503"/>
            <a:ext cx="3744503" cy="1297577"/>
          </a:xfrm>
        </p:spPr>
        <p:txBody>
          <a:bodyPr lIns="0" tIns="0" rIns="0" bIns="0">
            <a:noAutofit/>
          </a:bodyPr>
          <a:lstStyle/>
          <a:p>
            <a:pPr algn="l">
              <a:lnSpc>
                <a:spcPts val="3000"/>
              </a:lnSpc>
            </a:pPr>
            <a:r>
              <a:rPr lang="fr-F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/>
              </a:rPr>
              <a:t>Adrien CHAUVEAU</a:t>
            </a:r>
          </a:p>
          <a:p>
            <a:pPr algn="l">
              <a:lnSpc>
                <a:spcPts val="3000"/>
              </a:lnSpc>
            </a:pPr>
            <a:r>
              <a:rPr lang="fr-F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/>
              </a:rPr>
              <a:t>05 62 61 84 94 </a:t>
            </a:r>
          </a:p>
          <a:p>
            <a:pPr algn="l">
              <a:lnSpc>
                <a:spcPts val="3000"/>
              </a:lnSpc>
            </a:pPr>
            <a:r>
              <a:rPr lang="fr-F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/>
                <a:hlinkClick r:id="rId4"/>
              </a:rPr>
              <a:t>adrien.chauveau@te32.fr</a:t>
            </a:r>
            <a:endParaRPr lang="fr-FR" sz="1800" dirty="0">
              <a:solidFill>
                <a:schemeClr val="tx1">
                  <a:lumMod val="75000"/>
                  <a:lumOff val="25000"/>
                </a:schemeClr>
              </a:solidFill>
              <a:latin typeface="Titillium"/>
            </a:endParaRPr>
          </a:p>
          <a:p>
            <a:pPr algn="l">
              <a:lnSpc>
                <a:spcPts val="3000"/>
              </a:lnSpc>
            </a:pPr>
            <a:endParaRPr lang="fr-FR" sz="1800" dirty="0">
              <a:solidFill>
                <a:schemeClr val="tx1">
                  <a:lumMod val="75000"/>
                  <a:lumOff val="25000"/>
                </a:schemeClr>
              </a:solidFill>
              <a:latin typeface="Titillium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129EA5B-F25E-0587-0956-D19B1C1A8D49}"/>
              </a:ext>
            </a:extLst>
          </p:cNvPr>
          <p:cNvSpPr txBox="1"/>
          <p:nvPr/>
        </p:nvSpPr>
        <p:spPr>
          <a:xfrm>
            <a:off x="6775350" y="6443004"/>
            <a:ext cx="1605311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/>
              </a:rPr>
              <a:t>23 septembre 2024</a:t>
            </a:r>
          </a:p>
        </p:txBody>
      </p:sp>
    </p:spTree>
    <p:extLst>
      <p:ext uri="{BB962C8B-B14F-4D97-AF65-F5344CB8AC3E}">
        <p14:creationId xmlns:p14="http://schemas.microsoft.com/office/powerpoint/2010/main" val="1681631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865" y="6261585"/>
            <a:ext cx="9144000" cy="648000"/>
          </a:xfrm>
          <a:prstGeom prst="rect">
            <a:avLst/>
          </a:prstGeom>
          <a:solidFill>
            <a:srgbClr val="DCE1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8502865" y="6233298"/>
            <a:ext cx="648000" cy="638432"/>
          </a:xfrm>
          <a:prstGeom prst="rect">
            <a:avLst/>
          </a:prstGeom>
          <a:solidFill>
            <a:srgbClr val="A032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>
          <a:xfrm>
            <a:off x="8496000" y="6433972"/>
            <a:ext cx="648000" cy="252000"/>
          </a:xfrm>
        </p:spPr>
        <p:txBody>
          <a:bodyPr lIns="0" tIns="0" rIns="0" bIns="0"/>
          <a:lstStyle/>
          <a:p>
            <a:pPr algn="ctr"/>
            <a:fld id="{5A160CCC-7D0A-F04A-9AF8-6877C455741A}" type="slidenum">
              <a:rPr lang="fr-FR" sz="1500" smtClean="0">
                <a:solidFill>
                  <a:schemeClr val="bg1"/>
                </a:solidFill>
                <a:latin typeface="Titillium"/>
              </a:rPr>
              <a:pPr algn="ctr"/>
              <a:t>6</a:t>
            </a:fld>
            <a:endParaRPr lang="fr-FR" sz="1500" dirty="0">
              <a:solidFill>
                <a:schemeClr val="bg1"/>
              </a:solidFill>
              <a:latin typeface="Titillium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7C9DC2D-BCBA-F88D-1781-F7C0ADC9B2B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817" y="272415"/>
            <a:ext cx="2289048" cy="85953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1CD6343-7463-1B51-6BD3-57CD6EB6322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4" y="6351510"/>
            <a:ext cx="1110317" cy="416923"/>
          </a:xfrm>
          <a:prstGeom prst="rect">
            <a:avLst/>
          </a:prstGeom>
        </p:spPr>
      </p:pic>
      <p:sp>
        <p:nvSpPr>
          <p:cNvPr id="24" name="Titre 23">
            <a:extLst>
              <a:ext uri="{FF2B5EF4-FFF2-40B4-BE49-F238E27FC236}">
                <a16:creationId xmlns:a16="http://schemas.microsoft.com/office/drawing/2014/main" id="{91775C6C-AA74-41C2-18B4-06F029F500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sz="4400" dirty="0">
                <a:solidFill>
                  <a:srgbClr val="A0328C"/>
                </a:solidFill>
                <a:latin typeface="Titillium"/>
              </a:rPr>
              <a:t>ETAT DES LIEUX DU BATIMENT</a:t>
            </a:r>
            <a:endParaRPr lang="fr-FR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9AD3B198-BA12-4680-8B7C-D6532AC4CCD1}"/>
              </a:ext>
            </a:extLst>
          </p:cNvPr>
          <p:cNvSpPr txBox="1"/>
          <p:nvPr/>
        </p:nvSpPr>
        <p:spPr>
          <a:xfrm>
            <a:off x="838201" y="4361424"/>
            <a:ext cx="7620000" cy="465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400" dirty="0">
                <a:latin typeface="Titillium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Surface totale : 235 m²</a:t>
            </a:r>
            <a:endParaRPr lang="fr-FR" sz="2400" dirty="0">
              <a:effectLst/>
              <a:latin typeface="Titillium" panose="00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4847228-2856-38D4-E9A5-BC956612E5B6}"/>
              </a:ext>
            </a:extLst>
          </p:cNvPr>
          <p:cNvSpPr txBox="1"/>
          <p:nvPr/>
        </p:nvSpPr>
        <p:spPr>
          <a:xfrm>
            <a:off x="6775350" y="6443004"/>
            <a:ext cx="1605311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/>
              </a:rPr>
              <a:t>23 septembre 2024</a:t>
            </a:r>
          </a:p>
        </p:txBody>
      </p:sp>
    </p:spTree>
    <p:extLst>
      <p:ext uri="{BB962C8B-B14F-4D97-AF65-F5344CB8AC3E}">
        <p14:creationId xmlns:p14="http://schemas.microsoft.com/office/powerpoint/2010/main" val="606136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865" y="6261585"/>
            <a:ext cx="9144000" cy="648000"/>
          </a:xfrm>
          <a:prstGeom prst="rect">
            <a:avLst/>
          </a:prstGeom>
          <a:solidFill>
            <a:srgbClr val="DCE1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8502865" y="6233298"/>
            <a:ext cx="648000" cy="638432"/>
          </a:xfrm>
          <a:prstGeom prst="rect">
            <a:avLst/>
          </a:prstGeom>
          <a:solidFill>
            <a:srgbClr val="A032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>
          <a:xfrm>
            <a:off x="8496000" y="6433972"/>
            <a:ext cx="648000" cy="252000"/>
          </a:xfrm>
        </p:spPr>
        <p:txBody>
          <a:bodyPr lIns="0" tIns="0" rIns="0" bIns="0"/>
          <a:lstStyle/>
          <a:p>
            <a:pPr algn="ctr"/>
            <a:fld id="{5A160CCC-7D0A-F04A-9AF8-6877C455741A}" type="slidenum">
              <a:rPr lang="fr-FR" sz="1500" smtClean="0">
                <a:solidFill>
                  <a:schemeClr val="bg1"/>
                </a:solidFill>
                <a:latin typeface="Titillium"/>
              </a:rPr>
              <a:pPr algn="ctr"/>
              <a:t>7</a:t>
            </a:fld>
            <a:endParaRPr lang="fr-FR" sz="1500" dirty="0">
              <a:solidFill>
                <a:schemeClr val="bg1"/>
              </a:solidFill>
              <a:latin typeface="Titillium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7C9DC2D-BCBA-F88D-1781-F7C0ADC9B2B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817" y="272415"/>
            <a:ext cx="2289048" cy="85953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1CD6343-7463-1B51-6BD3-57CD6EB6322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4" y="6351510"/>
            <a:ext cx="1110317" cy="416923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379EEC04-C938-957E-38B2-D82ED061A807}"/>
              </a:ext>
            </a:extLst>
          </p:cNvPr>
          <p:cNvSpPr txBox="1">
            <a:spLocks/>
          </p:cNvSpPr>
          <p:nvPr/>
        </p:nvSpPr>
        <p:spPr>
          <a:xfrm>
            <a:off x="230819" y="365125"/>
            <a:ext cx="5571478" cy="784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4400" dirty="0">
                <a:solidFill>
                  <a:srgbClr val="A0328C"/>
                </a:solidFill>
                <a:latin typeface="Titillium"/>
              </a:rPr>
              <a:t>ENVELOPPE</a:t>
            </a:r>
            <a:endParaRPr lang="fr-FR" dirty="0"/>
          </a:p>
        </p:txBody>
      </p:sp>
      <p:graphicFrame>
        <p:nvGraphicFramePr>
          <p:cNvPr id="6" name="Tableau 4">
            <a:extLst>
              <a:ext uri="{FF2B5EF4-FFF2-40B4-BE49-F238E27FC236}">
                <a16:creationId xmlns:a16="http://schemas.microsoft.com/office/drawing/2014/main" id="{5479C6AA-45CE-04A8-7692-6BF2F668FC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2160667"/>
              </p:ext>
            </p:extLst>
          </p:nvPr>
        </p:nvGraphicFramePr>
        <p:xfrm>
          <a:off x="230819" y="1208015"/>
          <a:ext cx="8596046" cy="46264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3869">
                  <a:extLst>
                    <a:ext uri="{9D8B030D-6E8A-4147-A177-3AD203B41FA5}">
                      <a16:colId xmlns:a16="http://schemas.microsoft.com/office/drawing/2014/main" val="2935809004"/>
                    </a:ext>
                  </a:extLst>
                </a:gridCol>
                <a:gridCol w="3576828">
                  <a:extLst>
                    <a:ext uri="{9D8B030D-6E8A-4147-A177-3AD203B41FA5}">
                      <a16:colId xmlns:a16="http://schemas.microsoft.com/office/drawing/2014/main" val="332212265"/>
                    </a:ext>
                  </a:extLst>
                </a:gridCol>
                <a:gridCol w="2865349">
                  <a:extLst>
                    <a:ext uri="{9D8B030D-6E8A-4147-A177-3AD203B41FA5}">
                      <a16:colId xmlns:a16="http://schemas.microsoft.com/office/drawing/2014/main" val="305771147"/>
                    </a:ext>
                  </a:extLst>
                </a:gridCol>
              </a:tblGrid>
              <a:tr h="735165">
                <a:tc>
                  <a:txBody>
                    <a:bodyPr/>
                    <a:lstStyle/>
                    <a:p>
                      <a:r>
                        <a:rPr lang="fr-FR" sz="2000" dirty="0">
                          <a:latin typeface="Titillium" panose="00000500000000000000" pitchFamily="50" charset="0"/>
                        </a:rPr>
                        <a:t>Parois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latin typeface="Titillium" panose="00000500000000000000" pitchFamily="50" charset="0"/>
                        </a:rPr>
                        <a:t>Composition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latin typeface="Titillium" panose="00000500000000000000" pitchFamily="50" charset="0"/>
                        </a:rPr>
                        <a:t>Caractéristiques thermiques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1619161"/>
                  </a:ext>
                </a:extLst>
              </a:tr>
              <a:tr h="839599">
                <a:tc>
                  <a:txBody>
                    <a:bodyPr/>
                    <a:lstStyle/>
                    <a:p>
                      <a:r>
                        <a:rPr lang="fr-FR" sz="2000" dirty="0">
                          <a:latin typeface="Titillium" panose="00000500000000000000" pitchFamily="50" charset="0"/>
                        </a:rPr>
                        <a:t>Murs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latin typeface="Titillium" panose="00000500000000000000" pitchFamily="50" charset="0"/>
                        </a:rPr>
                        <a:t>Enduit extérieur, parpaing béton 20 cm, enduit intérieur, sans isolation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latin typeface="Titillium" panose="00000500000000000000" pitchFamily="50" charset="0"/>
                        </a:rPr>
                        <a:t>R = 0,39 m².k/W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2192931"/>
                  </a:ext>
                </a:extLst>
              </a:tr>
              <a:tr h="839599">
                <a:tc>
                  <a:txBody>
                    <a:bodyPr/>
                    <a:lstStyle/>
                    <a:p>
                      <a:r>
                        <a:rPr lang="fr-FR" sz="2000" dirty="0">
                          <a:latin typeface="Titillium" panose="00000500000000000000" pitchFamily="50" charset="0"/>
                        </a:rPr>
                        <a:t>Plancher bas 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latin typeface="Titillium" panose="00000500000000000000" pitchFamily="50" charset="0"/>
                        </a:rPr>
                        <a:t>Dalle béton sur terre plein sans isolation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latin typeface="Titillium" panose="00000500000000000000" pitchFamily="50" charset="0"/>
                        </a:rPr>
                        <a:t>R = 0,47 m².k/W</a:t>
                      </a:r>
                    </a:p>
                    <a:p>
                      <a:endParaRPr lang="fr-FR" sz="2000" dirty="0">
                        <a:latin typeface="Titillium" panose="00000500000000000000" pitchFamily="50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8854358"/>
                  </a:ext>
                </a:extLst>
              </a:tr>
              <a:tr h="1094022">
                <a:tc>
                  <a:txBody>
                    <a:bodyPr/>
                    <a:lstStyle/>
                    <a:p>
                      <a:r>
                        <a:rPr lang="fr-FR" sz="2000" dirty="0">
                          <a:latin typeface="Titillium" panose="00000500000000000000" pitchFamily="50" charset="0"/>
                        </a:rPr>
                        <a:t>Plancher haut 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latin typeface="Titillium" panose="00000500000000000000" pitchFamily="50" charset="0"/>
                        </a:rPr>
                        <a:t>Polycarbonate, polystyrène extrudé 80 mm, tôle fibrociment, laine de verre 100 mm, faux plafond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latin typeface="Titillium" panose="00000500000000000000" pitchFamily="50" charset="0"/>
                        </a:rPr>
                        <a:t>R = 4,06 m².k/W</a:t>
                      </a:r>
                    </a:p>
                    <a:p>
                      <a:endParaRPr lang="fr-FR" sz="2000" dirty="0">
                        <a:latin typeface="Titillium" panose="00000500000000000000" pitchFamily="50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3121729"/>
                  </a:ext>
                </a:extLst>
              </a:tr>
              <a:tr h="735165">
                <a:tc>
                  <a:txBody>
                    <a:bodyPr/>
                    <a:lstStyle/>
                    <a:p>
                      <a:r>
                        <a:rPr lang="fr-FR" sz="2000" dirty="0">
                          <a:latin typeface="Titillium" panose="00000500000000000000" pitchFamily="50" charset="0"/>
                        </a:rPr>
                        <a:t>Menuiseries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latin typeface="Titillium" panose="00000500000000000000" pitchFamily="50" charset="0"/>
                        </a:rPr>
                        <a:t>Double vitrage sur châssis Alu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latin typeface="Titillium" panose="00000500000000000000" pitchFamily="50" charset="0"/>
                        </a:rPr>
                        <a:t>U = 1,5 W/m².K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704613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4D46BBC9-A41F-6A83-6ACA-B8DF2FDBAFA6}"/>
              </a:ext>
            </a:extLst>
          </p:cNvPr>
          <p:cNvSpPr txBox="1"/>
          <p:nvPr/>
        </p:nvSpPr>
        <p:spPr>
          <a:xfrm>
            <a:off x="6775350" y="6443004"/>
            <a:ext cx="1605311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/>
              </a:rPr>
              <a:t>23 septembre 2024</a:t>
            </a:r>
          </a:p>
        </p:txBody>
      </p:sp>
    </p:spTree>
    <p:extLst>
      <p:ext uri="{BB962C8B-B14F-4D97-AF65-F5344CB8AC3E}">
        <p14:creationId xmlns:p14="http://schemas.microsoft.com/office/powerpoint/2010/main" val="2926411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865" y="6261585"/>
            <a:ext cx="9144000" cy="648000"/>
          </a:xfrm>
          <a:prstGeom prst="rect">
            <a:avLst/>
          </a:prstGeom>
          <a:solidFill>
            <a:srgbClr val="DCE1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8502865" y="6233298"/>
            <a:ext cx="648000" cy="638432"/>
          </a:xfrm>
          <a:prstGeom prst="rect">
            <a:avLst/>
          </a:prstGeom>
          <a:solidFill>
            <a:srgbClr val="A032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>
          <a:xfrm>
            <a:off x="8496000" y="6433972"/>
            <a:ext cx="648000" cy="252000"/>
          </a:xfrm>
        </p:spPr>
        <p:txBody>
          <a:bodyPr lIns="0" tIns="0" rIns="0" bIns="0"/>
          <a:lstStyle/>
          <a:p>
            <a:pPr algn="ctr"/>
            <a:fld id="{5A160CCC-7D0A-F04A-9AF8-6877C455741A}" type="slidenum">
              <a:rPr lang="fr-FR" sz="1500" smtClean="0">
                <a:solidFill>
                  <a:schemeClr val="bg1"/>
                </a:solidFill>
                <a:latin typeface="Titillium"/>
              </a:rPr>
              <a:pPr algn="ctr"/>
              <a:t>8</a:t>
            </a:fld>
            <a:endParaRPr lang="fr-FR" sz="1500" dirty="0">
              <a:solidFill>
                <a:schemeClr val="bg1"/>
              </a:solidFill>
              <a:latin typeface="Titillium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7C9DC2D-BCBA-F88D-1781-F7C0ADC9B2B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817" y="272415"/>
            <a:ext cx="2289048" cy="85953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1CD6343-7463-1B51-6BD3-57CD6EB6322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4" y="6351510"/>
            <a:ext cx="1110317" cy="416923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379EEC04-C938-957E-38B2-D82ED061A807}"/>
              </a:ext>
            </a:extLst>
          </p:cNvPr>
          <p:cNvSpPr txBox="1">
            <a:spLocks/>
          </p:cNvSpPr>
          <p:nvPr/>
        </p:nvSpPr>
        <p:spPr>
          <a:xfrm>
            <a:off x="230819" y="365125"/>
            <a:ext cx="5571478" cy="784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4400" dirty="0">
                <a:solidFill>
                  <a:srgbClr val="A0328C"/>
                </a:solidFill>
                <a:latin typeface="Titillium"/>
              </a:rPr>
              <a:t>EQUIPEMENTS</a:t>
            </a:r>
            <a:endParaRPr lang="fr-FR" dirty="0"/>
          </a:p>
        </p:txBody>
      </p:sp>
      <p:graphicFrame>
        <p:nvGraphicFramePr>
          <p:cNvPr id="2" name="Tableau 4">
            <a:extLst>
              <a:ext uri="{FF2B5EF4-FFF2-40B4-BE49-F238E27FC236}">
                <a16:creationId xmlns:a16="http://schemas.microsoft.com/office/drawing/2014/main" id="{BF01431D-9603-D2B1-933F-B4DC7861C6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530550"/>
              </p:ext>
            </p:extLst>
          </p:nvPr>
        </p:nvGraphicFramePr>
        <p:xfrm>
          <a:off x="350633" y="1654628"/>
          <a:ext cx="8476231" cy="23861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5045">
                  <a:extLst>
                    <a:ext uri="{9D8B030D-6E8A-4147-A177-3AD203B41FA5}">
                      <a16:colId xmlns:a16="http://schemas.microsoft.com/office/drawing/2014/main" val="2935809004"/>
                    </a:ext>
                  </a:extLst>
                </a:gridCol>
                <a:gridCol w="5741186">
                  <a:extLst>
                    <a:ext uri="{9D8B030D-6E8A-4147-A177-3AD203B41FA5}">
                      <a16:colId xmlns:a16="http://schemas.microsoft.com/office/drawing/2014/main" val="332212265"/>
                    </a:ext>
                  </a:extLst>
                </a:gridCol>
              </a:tblGrid>
              <a:tr h="1331615">
                <a:tc>
                  <a:txBody>
                    <a:bodyPr/>
                    <a:lstStyle/>
                    <a:p>
                      <a:r>
                        <a:rPr lang="fr-FR" sz="2000" b="1" dirty="0">
                          <a:solidFill>
                            <a:schemeClr val="tx1"/>
                          </a:solidFill>
                          <a:latin typeface="Titillium" panose="00000500000000000000" pitchFamily="50" charset="0"/>
                        </a:rPr>
                        <a:t>PRODUCTION</a:t>
                      </a:r>
                    </a:p>
                    <a:p>
                      <a:r>
                        <a:rPr lang="fr-FR" sz="2000" b="1" dirty="0">
                          <a:solidFill>
                            <a:schemeClr val="tx1"/>
                          </a:solidFill>
                          <a:latin typeface="Titillium" panose="00000500000000000000" pitchFamily="50" charset="0"/>
                        </a:rPr>
                        <a:t>EMISSION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b="0" dirty="0">
                          <a:solidFill>
                            <a:schemeClr val="tx1"/>
                          </a:solidFill>
                          <a:latin typeface="Titillium" panose="00000500000000000000" pitchFamily="50" charset="0"/>
                        </a:rPr>
                        <a:t>Panneaux rayonnants électriques en faux plafond</a:t>
                      </a:r>
                    </a:p>
                    <a:p>
                      <a:r>
                        <a:rPr lang="fr-FR" sz="2000" b="0" dirty="0">
                          <a:solidFill>
                            <a:schemeClr val="tx1"/>
                          </a:solidFill>
                          <a:latin typeface="Titillium" panose="00000500000000000000" pitchFamily="50" charset="0"/>
                        </a:rPr>
                        <a:t>Puissance totale 24 kW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8854358"/>
                  </a:ext>
                </a:extLst>
              </a:tr>
              <a:tr h="1054534">
                <a:tc>
                  <a:txBody>
                    <a:bodyPr/>
                    <a:lstStyle/>
                    <a:p>
                      <a:r>
                        <a:rPr lang="fr-FR" sz="2000" b="1" dirty="0">
                          <a:latin typeface="Titillium" panose="00000500000000000000" pitchFamily="50" charset="0"/>
                        </a:rPr>
                        <a:t>REGULATION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latin typeface="Titillium" panose="00000500000000000000" pitchFamily="50" charset="0"/>
                        </a:rPr>
                        <a:t>Par sonde extérieure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3121729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19196DB0-0E8E-A84B-35CA-CF4BDF695648}"/>
              </a:ext>
            </a:extLst>
          </p:cNvPr>
          <p:cNvSpPr txBox="1"/>
          <p:nvPr/>
        </p:nvSpPr>
        <p:spPr>
          <a:xfrm>
            <a:off x="350634" y="4448523"/>
            <a:ext cx="8476231" cy="403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90204" pitchFamily="34" charset="0"/>
              <a:buChar char="•"/>
            </a:pPr>
            <a:r>
              <a:rPr lang="fr-FR" sz="2000" dirty="0">
                <a:effectLst/>
                <a:latin typeface="Titillium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Pas de VMC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F1AD57D-F674-A17A-C2BD-EC429E4E5129}"/>
              </a:ext>
            </a:extLst>
          </p:cNvPr>
          <p:cNvSpPr txBox="1"/>
          <p:nvPr/>
        </p:nvSpPr>
        <p:spPr>
          <a:xfrm>
            <a:off x="6775350" y="6443004"/>
            <a:ext cx="1605311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/>
              </a:rPr>
              <a:t>23 septembre 2024</a:t>
            </a:r>
          </a:p>
        </p:txBody>
      </p:sp>
    </p:spTree>
    <p:extLst>
      <p:ext uri="{BB962C8B-B14F-4D97-AF65-F5344CB8AC3E}">
        <p14:creationId xmlns:p14="http://schemas.microsoft.com/office/powerpoint/2010/main" val="2014838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865" y="6261585"/>
            <a:ext cx="9144000" cy="648000"/>
          </a:xfrm>
          <a:prstGeom prst="rect">
            <a:avLst/>
          </a:prstGeom>
          <a:solidFill>
            <a:srgbClr val="DCE1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8502865" y="6233298"/>
            <a:ext cx="648000" cy="638432"/>
          </a:xfrm>
          <a:prstGeom prst="rect">
            <a:avLst/>
          </a:prstGeom>
          <a:solidFill>
            <a:srgbClr val="A032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>
          <a:xfrm>
            <a:off x="8496000" y="6433972"/>
            <a:ext cx="648000" cy="252000"/>
          </a:xfrm>
        </p:spPr>
        <p:txBody>
          <a:bodyPr lIns="0" tIns="0" rIns="0" bIns="0"/>
          <a:lstStyle/>
          <a:p>
            <a:pPr algn="ctr"/>
            <a:fld id="{5A160CCC-7D0A-F04A-9AF8-6877C455741A}" type="slidenum">
              <a:rPr lang="fr-FR" sz="1500" smtClean="0">
                <a:solidFill>
                  <a:schemeClr val="bg1"/>
                </a:solidFill>
                <a:latin typeface="Titillium"/>
              </a:rPr>
              <a:pPr algn="ctr"/>
              <a:t>9</a:t>
            </a:fld>
            <a:endParaRPr lang="fr-FR" sz="1500" dirty="0">
              <a:solidFill>
                <a:schemeClr val="bg1"/>
              </a:solidFill>
              <a:latin typeface="Titillium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7C9DC2D-BCBA-F88D-1781-F7C0ADC9B2B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817" y="272415"/>
            <a:ext cx="2289048" cy="85953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1CD6343-7463-1B51-6BD3-57CD6EB6322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4" y="6351510"/>
            <a:ext cx="1110317" cy="416923"/>
          </a:xfrm>
          <a:prstGeom prst="rect">
            <a:avLst/>
          </a:prstGeom>
        </p:spPr>
      </p:pic>
      <p:sp>
        <p:nvSpPr>
          <p:cNvPr id="24" name="Titre 23">
            <a:extLst>
              <a:ext uri="{FF2B5EF4-FFF2-40B4-BE49-F238E27FC236}">
                <a16:creationId xmlns:a16="http://schemas.microsoft.com/office/drawing/2014/main" id="{91775C6C-AA74-41C2-18B4-06F029F500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sz="4400" dirty="0">
                <a:solidFill>
                  <a:srgbClr val="A0328C"/>
                </a:solidFill>
                <a:latin typeface="Titillium"/>
              </a:rPr>
              <a:t>SIMULATION THERMIQUE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F1A5F0A-A77C-37D0-29AF-1828A7E64EAF}"/>
              </a:ext>
            </a:extLst>
          </p:cNvPr>
          <p:cNvSpPr txBox="1"/>
          <p:nvPr/>
        </p:nvSpPr>
        <p:spPr>
          <a:xfrm>
            <a:off x="6775350" y="6443004"/>
            <a:ext cx="1605311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/>
              </a:rPr>
              <a:t>23 septembre 2024</a:t>
            </a:r>
          </a:p>
        </p:txBody>
      </p:sp>
    </p:spTree>
    <p:extLst>
      <p:ext uri="{BB962C8B-B14F-4D97-AF65-F5344CB8AC3E}">
        <p14:creationId xmlns:p14="http://schemas.microsoft.com/office/powerpoint/2010/main" val="192245486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752</TotalTime>
  <Words>887</Words>
  <Application>Microsoft Office PowerPoint</Application>
  <PresentationFormat>Affichage à l'écran (4:3)</PresentationFormat>
  <Paragraphs>227</Paragraphs>
  <Slides>23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7" baseType="lpstr">
      <vt:lpstr>Arial</vt:lpstr>
      <vt:lpstr>Calibri</vt:lpstr>
      <vt:lpstr>Titillium</vt:lpstr>
      <vt:lpstr>Thème Office</vt:lpstr>
      <vt:lpstr> Salle des fêtes CASTIN  </vt:lpstr>
      <vt:lpstr>Présentation PowerPoint</vt:lpstr>
      <vt:lpstr>Présentation PowerPoint</vt:lpstr>
      <vt:lpstr>Présentation PowerPoint</vt:lpstr>
      <vt:lpstr>Etude énergétique Salle des fêtes CASTIN (2022)  </vt:lpstr>
      <vt:lpstr>ETAT DES LIEUX DU BATIMENT</vt:lpstr>
      <vt:lpstr>Présentation PowerPoint</vt:lpstr>
      <vt:lpstr>Présentation PowerPoint</vt:lpstr>
      <vt:lpstr>SIMULATION THERMIQUE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QUELLE SUITE A L’ETUDE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catherine cannizzo</dc:creator>
  <cp:lastModifiedBy>Adrien Chauveau</cp:lastModifiedBy>
  <cp:revision>62</cp:revision>
  <cp:lastPrinted>2024-06-06T09:20:58Z</cp:lastPrinted>
  <dcterms:created xsi:type="dcterms:W3CDTF">2018-02-12T09:22:17Z</dcterms:created>
  <dcterms:modified xsi:type="dcterms:W3CDTF">2024-09-10T09:22:22Z</dcterms:modified>
</cp:coreProperties>
</file>