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22"/>
  </p:notesMasterIdLst>
  <p:handoutMasterIdLst>
    <p:handoutMasterId r:id="rId23"/>
  </p:handoutMasterIdLst>
  <p:sldIdLst>
    <p:sldId id="256" r:id="rId2"/>
    <p:sldId id="258" r:id="rId3"/>
    <p:sldId id="259" r:id="rId4"/>
    <p:sldId id="260" r:id="rId5"/>
    <p:sldId id="270" r:id="rId6"/>
    <p:sldId id="261" r:id="rId7"/>
    <p:sldId id="262" r:id="rId8"/>
    <p:sldId id="271" r:id="rId9"/>
    <p:sldId id="264" r:id="rId10"/>
    <p:sldId id="265" r:id="rId11"/>
    <p:sldId id="272" r:id="rId12"/>
    <p:sldId id="273" r:id="rId13"/>
    <p:sldId id="266" r:id="rId14"/>
    <p:sldId id="269" r:id="rId15"/>
    <p:sldId id="275" r:id="rId16"/>
    <p:sldId id="274" r:id="rId17"/>
    <p:sldId id="277" r:id="rId18"/>
    <p:sldId id="278" r:id="rId19"/>
    <p:sldId id="276" r:id="rId20"/>
    <p:sldId id="263"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93A5"/>
    <a:srgbClr val="15BED5"/>
    <a:srgbClr val="FF7E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77" autoAdjust="0"/>
    <p:restoredTop sz="94670"/>
  </p:normalViewPr>
  <p:slideViewPr>
    <p:cSldViewPr snapToGrid="0">
      <p:cViewPr varScale="1">
        <p:scale>
          <a:sx n="104" d="100"/>
          <a:sy n="104" d="100"/>
        </p:scale>
        <p:origin x="978"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118" d="100"/>
          <a:sy n="118" d="100"/>
        </p:scale>
        <p:origin x="3424"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B3A6226-83D5-414F-BE82-F9A110628C9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AAA15FE2-D1A4-CF0E-2C9E-9A95E8E4EF1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5E77BEB-D3E9-E04D-A76B-FD16450C62CB}" type="datetimeFigureOut">
              <a:rPr lang="fr-FR" smtClean="0"/>
              <a:t>08/12/2025</a:t>
            </a:fld>
            <a:endParaRPr lang="fr-FR"/>
          </a:p>
        </p:txBody>
      </p:sp>
      <p:sp>
        <p:nvSpPr>
          <p:cNvPr id="4" name="Espace réservé du pied de page 3">
            <a:extLst>
              <a:ext uri="{FF2B5EF4-FFF2-40B4-BE49-F238E27FC236}">
                <a16:creationId xmlns:a16="http://schemas.microsoft.com/office/drawing/2014/main" id="{92B0CA57-27C0-4B0C-A334-92DB8A4D5E2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94909001-ABBD-6949-B8BE-4CAF38A4212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B972A9-490D-DE4F-8489-797111235002}" type="slidenum">
              <a:rPr lang="fr-FR" smtClean="0"/>
              <a:t>‹N°›</a:t>
            </a:fld>
            <a:endParaRPr lang="fr-FR"/>
          </a:p>
        </p:txBody>
      </p:sp>
    </p:spTree>
    <p:extLst>
      <p:ext uri="{BB962C8B-B14F-4D97-AF65-F5344CB8AC3E}">
        <p14:creationId xmlns:p14="http://schemas.microsoft.com/office/powerpoint/2010/main" val="10561121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AFFDE8-2EC8-804D-9DCB-93689AB996F1}" type="datetimeFigureOut">
              <a:rPr lang="fr-FR" smtClean="0"/>
              <a:t>08/12/2025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67F32A-678B-CD4B-B0CE-9E9FCF2554B8}" type="slidenum">
              <a:rPr lang="fr-FR" smtClean="0"/>
              <a:t>‹N°›</a:t>
            </a:fld>
            <a:endParaRPr lang="fr-FR"/>
          </a:p>
        </p:txBody>
      </p:sp>
    </p:spTree>
    <p:extLst>
      <p:ext uri="{BB962C8B-B14F-4D97-AF65-F5344CB8AC3E}">
        <p14:creationId xmlns:p14="http://schemas.microsoft.com/office/powerpoint/2010/main" val="272236404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txBody>
          <a:bodyPr/>
          <a:lstStyle/>
          <a:p>
            <a:endParaRPr lang="fr-FR"/>
          </a:p>
        </p:txBody>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467F32A-678B-CD4B-B0CE-9E9FCF2554B8}" type="slidenum">
              <a:rPr lang="fr-FR" smtClean="0"/>
              <a:t>1</a:t>
            </a:fld>
            <a:endParaRPr lang="fr-FR"/>
          </a:p>
        </p:txBody>
      </p:sp>
    </p:spTree>
    <p:extLst>
      <p:ext uri="{BB962C8B-B14F-4D97-AF65-F5344CB8AC3E}">
        <p14:creationId xmlns:p14="http://schemas.microsoft.com/office/powerpoint/2010/main" val="12177089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85C1D-BD0B-5474-0D35-6711611A3CB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D4A1B33-A002-B652-BB3B-7A5D0764A4B8}"/>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3BA55085-B022-411A-B82E-A75C20F8A929}"/>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E2EA1344-A35E-D86C-A15E-DF370F231968}"/>
              </a:ext>
            </a:extLst>
          </p:cNvPr>
          <p:cNvSpPr>
            <a:spLocks noGrp="1"/>
          </p:cNvSpPr>
          <p:nvPr>
            <p:ph type="sldNum" sz="quarter" idx="5"/>
          </p:nvPr>
        </p:nvSpPr>
        <p:spPr/>
        <p:txBody>
          <a:bodyPr/>
          <a:lstStyle/>
          <a:p>
            <a:fld id="{D467F32A-678B-CD4B-B0CE-9E9FCF2554B8}" type="slidenum">
              <a:rPr lang="fr-FR" smtClean="0"/>
              <a:t>10</a:t>
            </a:fld>
            <a:endParaRPr lang="fr-FR"/>
          </a:p>
        </p:txBody>
      </p:sp>
    </p:spTree>
    <p:extLst>
      <p:ext uri="{BB962C8B-B14F-4D97-AF65-F5344CB8AC3E}">
        <p14:creationId xmlns:p14="http://schemas.microsoft.com/office/powerpoint/2010/main" val="33881063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78700-E9DC-31BE-505C-CF1DAC8073F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DE92B39-12B3-46CE-ACBC-35AE1739D1AD}"/>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D80F0FD3-9256-7522-2913-BDD91F5D2DB5}"/>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2DEF3615-5BDA-C200-C481-2BA7AF31D859}"/>
              </a:ext>
            </a:extLst>
          </p:cNvPr>
          <p:cNvSpPr>
            <a:spLocks noGrp="1"/>
          </p:cNvSpPr>
          <p:nvPr>
            <p:ph type="sldNum" sz="quarter" idx="5"/>
          </p:nvPr>
        </p:nvSpPr>
        <p:spPr/>
        <p:txBody>
          <a:bodyPr/>
          <a:lstStyle/>
          <a:p>
            <a:fld id="{D467F32A-678B-CD4B-B0CE-9E9FCF2554B8}" type="slidenum">
              <a:rPr lang="fr-FR" smtClean="0"/>
              <a:t>11</a:t>
            </a:fld>
            <a:endParaRPr lang="fr-FR"/>
          </a:p>
        </p:txBody>
      </p:sp>
    </p:spTree>
    <p:extLst>
      <p:ext uri="{BB962C8B-B14F-4D97-AF65-F5344CB8AC3E}">
        <p14:creationId xmlns:p14="http://schemas.microsoft.com/office/powerpoint/2010/main" val="25434616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5B3AF-FCB4-300E-4966-60333EF20B0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4093359-CD5B-F757-CEA1-9303A4600838}"/>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0E2BED4F-1E92-4920-DAF0-FE47EC30E36B}"/>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CE31457A-02EB-D1D4-0CD5-FBA17F731154}"/>
              </a:ext>
            </a:extLst>
          </p:cNvPr>
          <p:cNvSpPr>
            <a:spLocks noGrp="1"/>
          </p:cNvSpPr>
          <p:nvPr>
            <p:ph type="sldNum" sz="quarter" idx="5"/>
          </p:nvPr>
        </p:nvSpPr>
        <p:spPr/>
        <p:txBody>
          <a:bodyPr/>
          <a:lstStyle/>
          <a:p>
            <a:fld id="{D467F32A-678B-CD4B-B0CE-9E9FCF2554B8}" type="slidenum">
              <a:rPr lang="fr-FR" smtClean="0"/>
              <a:t>12</a:t>
            </a:fld>
            <a:endParaRPr lang="fr-FR"/>
          </a:p>
        </p:txBody>
      </p:sp>
    </p:spTree>
    <p:extLst>
      <p:ext uri="{BB962C8B-B14F-4D97-AF65-F5344CB8AC3E}">
        <p14:creationId xmlns:p14="http://schemas.microsoft.com/office/powerpoint/2010/main" val="21322566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29317-026D-9DE5-4875-3AB83B4BFE5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67A0DC3-6D91-E0D5-82E5-F9352BFCD6BB}"/>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37903114-CD0E-E4AD-65D7-B2DB567A2051}"/>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81FC66C3-10F1-9B4C-9776-5F299FA62AD0}"/>
              </a:ext>
            </a:extLst>
          </p:cNvPr>
          <p:cNvSpPr>
            <a:spLocks noGrp="1"/>
          </p:cNvSpPr>
          <p:nvPr>
            <p:ph type="sldNum" sz="quarter" idx="5"/>
          </p:nvPr>
        </p:nvSpPr>
        <p:spPr/>
        <p:txBody>
          <a:bodyPr/>
          <a:lstStyle/>
          <a:p>
            <a:fld id="{D467F32A-678B-CD4B-B0CE-9E9FCF2554B8}" type="slidenum">
              <a:rPr lang="fr-FR" smtClean="0"/>
              <a:t>13</a:t>
            </a:fld>
            <a:endParaRPr lang="fr-FR"/>
          </a:p>
        </p:txBody>
      </p:sp>
    </p:spTree>
    <p:extLst>
      <p:ext uri="{BB962C8B-B14F-4D97-AF65-F5344CB8AC3E}">
        <p14:creationId xmlns:p14="http://schemas.microsoft.com/office/powerpoint/2010/main" val="7346579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2E945-A861-5DEB-9AA7-BEEC0AEA415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8528E84-6E74-E01B-CCF6-F4E4BF6CC03C}"/>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5BCD0307-CBED-C286-9B18-1D99CEA7269B}"/>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20E2A4E9-DBCC-F5AA-863E-268A4D65633F}"/>
              </a:ext>
            </a:extLst>
          </p:cNvPr>
          <p:cNvSpPr>
            <a:spLocks noGrp="1"/>
          </p:cNvSpPr>
          <p:nvPr>
            <p:ph type="sldNum" sz="quarter" idx="5"/>
          </p:nvPr>
        </p:nvSpPr>
        <p:spPr/>
        <p:txBody>
          <a:bodyPr/>
          <a:lstStyle/>
          <a:p>
            <a:fld id="{D467F32A-678B-CD4B-B0CE-9E9FCF2554B8}" type="slidenum">
              <a:rPr lang="fr-FR" smtClean="0"/>
              <a:t>14</a:t>
            </a:fld>
            <a:endParaRPr lang="fr-FR"/>
          </a:p>
        </p:txBody>
      </p:sp>
    </p:spTree>
    <p:extLst>
      <p:ext uri="{BB962C8B-B14F-4D97-AF65-F5344CB8AC3E}">
        <p14:creationId xmlns:p14="http://schemas.microsoft.com/office/powerpoint/2010/main" val="24889272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85943-2F1D-D412-0B7F-B917C031DE8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E95A5D6-27F1-92E5-503A-18591071D856}"/>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D69CFD66-5156-7715-948E-4349E5F29913}"/>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5F5101A1-D1C6-B47B-02EB-6A84EBB08DEB}"/>
              </a:ext>
            </a:extLst>
          </p:cNvPr>
          <p:cNvSpPr>
            <a:spLocks noGrp="1"/>
          </p:cNvSpPr>
          <p:nvPr>
            <p:ph type="sldNum" sz="quarter" idx="5"/>
          </p:nvPr>
        </p:nvSpPr>
        <p:spPr/>
        <p:txBody>
          <a:bodyPr/>
          <a:lstStyle/>
          <a:p>
            <a:fld id="{D467F32A-678B-CD4B-B0CE-9E9FCF2554B8}" type="slidenum">
              <a:rPr lang="fr-FR" smtClean="0"/>
              <a:t>15</a:t>
            </a:fld>
            <a:endParaRPr lang="fr-FR"/>
          </a:p>
        </p:txBody>
      </p:sp>
    </p:spTree>
    <p:extLst>
      <p:ext uri="{BB962C8B-B14F-4D97-AF65-F5344CB8AC3E}">
        <p14:creationId xmlns:p14="http://schemas.microsoft.com/office/powerpoint/2010/main" val="29845889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50C47-F4E5-0D58-D8A7-9FB9F575918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67DE92B-D57F-200D-E138-421BD3F6F7C7}"/>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7B35582B-AE50-FA86-2690-5BE554BAB0E7}"/>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375C3C3F-0307-BC01-5DC9-8C5FE1B4E1F8}"/>
              </a:ext>
            </a:extLst>
          </p:cNvPr>
          <p:cNvSpPr>
            <a:spLocks noGrp="1"/>
          </p:cNvSpPr>
          <p:nvPr>
            <p:ph type="sldNum" sz="quarter" idx="5"/>
          </p:nvPr>
        </p:nvSpPr>
        <p:spPr/>
        <p:txBody>
          <a:bodyPr/>
          <a:lstStyle/>
          <a:p>
            <a:fld id="{D467F32A-678B-CD4B-B0CE-9E9FCF2554B8}" type="slidenum">
              <a:rPr lang="fr-FR" smtClean="0"/>
              <a:t>16</a:t>
            </a:fld>
            <a:endParaRPr lang="fr-FR"/>
          </a:p>
        </p:txBody>
      </p:sp>
    </p:spTree>
    <p:extLst>
      <p:ext uri="{BB962C8B-B14F-4D97-AF65-F5344CB8AC3E}">
        <p14:creationId xmlns:p14="http://schemas.microsoft.com/office/powerpoint/2010/main" val="33208921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A5520-EA36-66CC-CE2C-60E62D9ABC7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DEDBD27-00B2-47ED-D92C-E252D87FE85E}"/>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23EACD12-64D3-6B36-9A3F-E2240156276A}"/>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3F02F84-9BB3-0F49-A3C6-30A9381E0267}"/>
              </a:ext>
            </a:extLst>
          </p:cNvPr>
          <p:cNvSpPr>
            <a:spLocks noGrp="1"/>
          </p:cNvSpPr>
          <p:nvPr>
            <p:ph type="sldNum" sz="quarter" idx="5"/>
          </p:nvPr>
        </p:nvSpPr>
        <p:spPr/>
        <p:txBody>
          <a:bodyPr/>
          <a:lstStyle/>
          <a:p>
            <a:fld id="{D467F32A-678B-CD4B-B0CE-9E9FCF2554B8}" type="slidenum">
              <a:rPr lang="fr-FR" smtClean="0"/>
              <a:t>17</a:t>
            </a:fld>
            <a:endParaRPr lang="fr-FR"/>
          </a:p>
        </p:txBody>
      </p:sp>
    </p:spTree>
    <p:extLst>
      <p:ext uri="{BB962C8B-B14F-4D97-AF65-F5344CB8AC3E}">
        <p14:creationId xmlns:p14="http://schemas.microsoft.com/office/powerpoint/2010/main" val="8026549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CBCA1-42F0-F497-D434-58E174D46B5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DCC5B94-5D90-9C9B-6F10-614ECCF323DA}"/>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7890E423-E7D8-E021-E404-29F45E6CED6E}"/>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EB14E5CF-E66C-C0B4-91B5-19CE1F341F83}"/>
              </a:ext>
            </a:extLst>
          </p:cNvPr>
          <p:cNvSpPr>
            <a:spLocks noGrp="1"/>
          </p:cNvSpPr>
          <p:nvPr>
            <p:ph type="sldNum" sz="quarter" idx="5"/>
          </p:nvPr>
        </p:nvSpPr>
        <p:spPr/>
        <p:txBody>
          <a:bodyPr/>
          <a:lstStyle/>
          <a:p>
            <a:fld id="{D467F32A-678B-CD4B-B0CE-9E9FCF2554B8}" type="slidenum">
              <a:rPr lang="fr-FR" smtClean="0"/>
              <a:t>18</a:t>
            </a:fld>
            <a:endParaRPr lang="fr-FR"/>
          </a:p>
        </p:txBody>
      </p:sp>
    </p:spTree>
    <p:extLst>
      <p:ext uri="{BB962C8B-B14F-4D97-AF65-F5344CB8AC3E}">
        <p14:creationId xmlns:p14="http://schemas.microsoft.com/office/powerpoint/2010/main" val="28124125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77846-B2D5-26DD-BD6C-06126E761E9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FA27B79-6423-14C4-F796-46C254B97194}"/>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5D53891A-4DCE-DBF5-1615-D93E89309DD5}"/>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048A4B1D-4A5F-520A-F60E-5D8E9594C7FC}"/>
              </a:ext>
            </a:extLst>
          </p:cNvPr>
          <p:cNvSpPr>
            <a:spLocks noGrp="1"/>
          </p:cNvSpPr>
          <p:nvPr>
            <p:ph type="sldNum" sz="quarter" idx="5"/>
          </p:nvPr>
        </p:nvSpPr>
        <p:spPr/>
        <p:txBody>
          <a:bodyPr/>
          <a:lstStyle/>
          <a:p>
            <a:fld id="{D467F32A-678B-CD4B-B0CE-9E9FCF2554B8}" type="slidenum">
              <a:rPr lang="fr-FR" smtClean="0"/>
              <a:t>19</a:t>
            </a:fld>
            <a:endParaRPr lang="fr-FR"/>
          </a:p>
        </p:txBody>
      </p:sp>
    </p:spTree>
    <p:extLst>
      <p:ext uri="{BB962C8B-B14F-4D97-AF65-F5344CB8AC3E}">
        <p14:creationId xmlns:p14="http://schemas.microsoft.com/office/powerpoint/2010/main" val="2430810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3F6AF-226D-8401-AE47-C43CA19B941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4C79A9C-86EC-DFC7-498D-437F790D68BC}"/>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BDDCF10D-90D3-0130-46C1-F49CDC151157}"/>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8717828D-22E1-BFDC-019C-29B660AA20F0}"/>
              </a:ext>
            </a:extLst>
          </p:cNvPr>
          <p:cNvSpPr>
            <a:spLocks noGrp="1"/>
          </p:cNvSpPr>
          <p:nvPr>
            <p:ph type="sldNum" sz="quarter" idx="5"/>
          </p:nvPr>
        </p:nvSpPr>
        <p:spPr/>
        <p:txBody>
          <a:bodyPr/>
          <a:lstStyle/>
          <a:p>
            <a:fld id="{D467F32A-678B-CD4B-B0CE-9E9FCF2554B8}" type="slidenum">
              <a:rPr lang="fr-FR" smtClean="0"/>
              <a:t>2</a:t>
            </a:fld>
            <a:endParaRPr lang="fr-FR"/>
          </a:p>
        </p:txBody>
      </p:sp>
    </p:spTree>
    <p:extLst>
      <p:ext uri="{BB962C8B-B14F-4D97-AF65-F5344CB8AC3E}">
        <p14:creationId xmlns:p14="http://schemas.microsoft.com/office/powerpoint/2010/main" val="26885541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1559A6-A41B-483D-6AC5-7041BC98343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5E0DADA-5E83-F88A-AD4F-B69F632A7814}"/>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824F378E-C5F7-EA0E-0C36-2BBE1322B4E4}"/>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0636F909-B64C-299D-EDFA-2DD2ABB31075}"/>
              </a:ext>
            </a:extLst>
          </p:cNvPr>
          <p:cNvSpPr>
            <a:spLocks noGrp="1"/>
          </p:cNvSpPr>
          <p:nvPr>
            <p:ph type="sldNum" sz="quarter" idx="5"/>
          </p:nvPr>
        </p:nvSpPr>
        <p:spPr/>
        <p:txBody>
          <a:bodyPr/>
          <a:lstStyle/>
          <a:p>
            <a:fld id="{D467F32A-678B-CD4B-B0CE-9E9FCF2554B8}" type="slidenum">
              <a:rPr lang="fr-FR" smtClean="0"/>
              <a:t>20</a:t>
            </a:fld>
            <a:endParaRPr lang="fr-FR"/>
          </a:p>
        </p:txBody>
      </p:sp>
    </p:spTree>
    <p:extLst>
      <p:ext uri="{BB962C8B-B14F-4D97-AF65-F5344CB8AC3E}">
        <p14:creationId xmlns:p14="http://schemas.microsoft.com/office/powerpoint/2010/main" val="38722205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B2CA4-8E8B-39BB-27E6-4815E1C1D0C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2DCE4BD-A833-0A6A-984E-1675AB4C74D8}"/>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796F2FDE-6B50-E8C0-64CC-468C7B4C1ECA}"/>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262B7886-D24E-F989-59D2-86EE04D8D1BD}"/>
              </a:ext>
            </a:extLst>
          </p:cNvPr>
          <p:cNvSpPr>
            <a:spLocks noGrp="1"/>
          </p:cNvSpPr>
          <p:nvPr>
            <p:ph type="sldNum" sz="quarter" idx="5"/>
          </p:nvPr>
        </p:nvSpPr>
        <p:spPr/>
        <p:txBody>
          <a:bodyPr/>
          <a:lstStyle/>
          <a:p>
            <a:fld id="{D467F32A-678B-CD4B-B0CE-9E9FCF2554B8}" type="slidenum">
              <a:rPr lang="fr-FR" smtClean="0"/>
              <a:t>3</a:t>
            </a:fld>
            <a:endParaRPr lang="fr-FR"/>
          </a:p>
        </p:txBody>
      </p:sp>
    </p:spTree>
    <p:extLst>
      <p:ext uri="{BB962C8B-B14F-4D97-AF65-F5344CB8AC3E}">
        <p14:creationId xmlns:p14="http://schemas.microsoft.com/office/powerpoint/2010/main" val="1675004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E172A-45C1-449D-6035-AA5A26EBDF4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14E853E-93DF-645D-B66E-447CA50E652B}"/>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2F3A3F21-34ED-A4F7-20C1-D4AEA8EBB83B}"/>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B4930E85-01DD-2DA3-CE96-436997B86665}"/>
              </a:ext>
            </a:extLst>
          </p:cNvPr>
          <p:cNvSpPr>
            <a:spLocks noGrp="1"/>
          </p:cNvSpPr>
          <p:nvPr>
            <p:ph type="sldNum" sz="quarter" idx="5"/>
          </p:nvPr>
        </p:nvSpPr>
        <p:spPr/>
        <p:txBody>
          <a:bodyPr/>
          <a:lstStyle/>
          <a:p>
            <a:fld id="{D467F32A-678B-CD4B-B0CE-9E9FCF2554B8}" type="slidenum">
              <a:rPr lang="fr-FR" smtClean="0"/>
              <a:t>4</a:t>
            </a:fld>
            <a:endParaRPr lang="fr-FR"/>
          </a:p>
        </p:txBody>
      </p:sp>
    </p:spTree>
    <p:extLst>
      <p:ext uri="{BB962C8B-B14F-4D97-AF65-F5344CB8AC3E}">
        <p14:creationId xmlns:p14="http://schemas.microsoft.com/office/powerpoint/2010/main" val="4186379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13FD5-42D1-F084-24C9-4AF11D707AB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5E062EA-C54A-DE34-11B6-DBE074FD4E74}"/>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EF378838-B25A-13E9-5249-F7E9B94E3A82}"/>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CC95750C-8D85-7C0C-A0B5-B2BB6E644115}"/>
              </a:ext>
            </a:extLst>
          </p:cNvPr>
          <p:cNvSpPr>
            <a:spLocks noGrp="1"/>
          </p:cNvSpPr>
          <p:nvPr>
            <p:ph type="sldNum" sz="quarter" idx="5"/>
          </p:nvPr>
        </p:nvSpPr>
        <p:spPr/>
        <p:txBody>
          <a:bodyPr/>
          <a:lstStyle/>
          <a:p>
            <a:fld id="{D467F32A-678B-CD4B-B0CE-9E9FCF2554B8}" type="slidenum">
              <a:rPr lang="fr-FR" smtClean="0"/>
              <a:t>5</a:t>
            </a:fld>
            <a:endParaRPr lang="fr-FR"/>
          </a:p>
        </p:txBody>
      </p:sp>
    </p:spTree>
    <p:extLst>
      <p:ext uri="{BB962C8B-B14F-4D97-AF65-F5344CB8AC3E}">
        <p14:creationId xmlns:p14="http://schemas.microsoft.com/office/powerpoint/2010/main" val="28772740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B4CA6-F8A3-0C5E-DF41-00BFF8AFCA7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E903A0B-B9EF-6F26-4092-E7A6B2899C9D}"/>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1776FCEE-89E6-CAA1-A358-10BAC9D733A9}"/>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239A3937-FE40-BD83-00D7-BA761C5E6D94}"/>
              </a:ext>
            </a:extLst>
          </p:cNvPr>
          <p:cNvSpPr>
            <a:spLocks noGrp="1"/>
          </p:cNvSpPr>
          <p:nvPr>
            <p:ph type="sldNum" sz="quarter" idx="5"/>
          </p:nvPr>
        </p:nvSpPr>
        <p:spPr/>
        <p:txBody>
          <a:bodyPr/>
          <a:lstStyle/>
          <a:p>
            <a:fld id="{D467F32A-678B-CD4B-B0CE-9E9FCF2554B8}" type="slidenum">
              <a:rPr lang="fr-FR" smtClean="0"/>
              <a:t>6</a:t>
            </a:fld>
            <a:endParaRPr lang="fr-FR"/>
          </a:p>
        </p:txBody>
      </p:sp>
    </p:spTree>
    <p:extLst>
      <p:ext uri="{BB962C8B-B14F-4D97-AF65-F5344CB8AC3E}">
        <p14:creationId xmlns:p14="http://schemas.microsoft.com/office/powerpoint/2010/main" val="6111516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C6FCA-E9E8-AB4B-34FC-DDEAC632AC1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BAACC6F-9329-6EB7-EABF-79DB2AF78B36}"/>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F4C40D7A-3B85-F529-C4A0-D1C6EF871D1D}"/>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1A2226B4-74B8-9AE4-1EF0-7EDF9E810A50}"/>
              </a:ext>
            </a:extLst>
          </p:cNvPr>
          <p:cNvSpPr>
            <a:spLocks noGrp="1"/>
          </p:cNvSpPr>
          <p:nvPr>
            <p:ph type="sldNum" sz="quarter" idx="5"/>
          </p:nvPr>
        </p:nvSpPr>
        <p:spPr/>
        <p:txBody>
          <a:bodyPr/>
          <a:lstStyle/>
          <a:p>
            <a:fld id="{D467F32A-678B-CD4B-B0CE-9E9FCF2554B8}" type="slidenum">
              <a:rPr lang="fr-FR" smtClean="0"/>
              <a:t>7</a:t>
            </a:fld>
            <a:endParaRPr lang="fr-FR"/>
          </a:p>
        </p:txBody>
      </p:sp>
    </p:spTree>
    <p:extLst>
      <p:ext uri="{BB962C8B-B14F-4D97-AF65-F5344CB8AC3E}">
        <p14:creationId xmlns:p14="http://schemas.microsoft.com/office/powerpoint/2010/main" val="763231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507312-1E87-AB34-B814-097975AEFE0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215B18E-39C8-7520-B83F-94BE8417C2EB}"/>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2252FD1B-CFA9-E2F9-86E0-06EEAAAB0B9E}"/>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2CC23F8F-B2D7-2DFB-CEA5-D8EA582787BD}"/>
              </a:ext>
            </a:extLst>
          </p:cNvPr>
          <p:cNvSpPr>
            <a:spLocks noGrp="1"/>
          </p:cNvSpPr>
          <p:nvPr>
            <p:ph type="sldNum" sz="quarter" idx="5"/>
          </p:nvPr>
        </p:nvSpPr>
        <p:spPr/>
        <p:txBody>
          <a:bodyPr/>
          <a:lstStyle/>
          <a:p>
            <a:fld id="{D467F32A-678B-CD4B-B0CE-9E9FCF2554B8}" type="slidenum">
              <a:rPr lang="fr-FR" smtClean="0"/>
              <a:t>8</a:t>
            </a:fld>
            <a:endParaRPr lang="fr-FR"/>
          </a:p>
        </p:txBody>
      </p:sp>
    </p:spTree>
    <p:extLst>
      <p:ext uri="{BB962C8B-B14F-4D97-AF65-F5344CB8AC3E}">
        <p14:creationId xmlns:p14="http://schemas.microsoft.com/office/powerpoint/2010/main" val="3332498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0CE51-9C75-9F1E-E9A3-31B01359611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D89828F-877D-8F23-62BE-8691C20CB1DD}"/>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43F401F0-8749-AD1F-22FA-A3A2642381E1}"/>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63DA3AE-5EC8-C657-8DAB-190A44FE98B0}"/>
              </a:ext>
            </a:extLst>
          </p:cNvPr>
          <p:cNvSpPr>
            <a:spLocks noGrp="1"/>
          </p:cNvSpPr>
          <p:nvPr>
            <p:ph type="sldNum" sz="quarter" idx="5"/>
          </p:nvPr>
        </p:nvSpPr>
        <p:spPr/>
        <p:txBody>
          <a:bodyPr/>
          <a:lstStyle/>
          <a:p>
            <a:fld id="{D467F32A-678B-CD4B-B0CE-9E9FCF2554B8}" type="slidenum">
              <a:rPr lang="fr-FR" smtClean="0"/>
              <a:t>9</a:t>
            </a:fld>
            <a:endParaRPr lang="fr-FR"/>
          </a:p>
        </p:txBody>
      </p:sp>
    </p:spTree>
    <p:extLst>
      <p:ext uri="{BB962C8B-B14F-4D97-AF65-F5344CB8AC3E}">
        <p14:creationId xmlns:p14="http://schemas.microsoft.com/office/powerpoint/2010/main" val="582969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BE8276-5CE6-3BB8-664A-DC76783CF1D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091ABE6-83F9-2FB6-9B44-B404B20ED2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167FC38-F1BE-9E74-C5D5-D1F0D536D067}"/>
              </a:ext>
            </a:extLst>
          </p:cNvPr>
          <p:cNvSpPr>
            <a:spLocks noGrp="1"/>
          </p:cNvSpPr>
          <p:nvPr>
            <p:ph type="dt" sz="half" idx="10"/>
          </p:nvPr>
        </p:nvSpPr>
        <p:spPr/>
        <p:txBody>
          <a:bodyPr/>
          <a:lstStyle/>
          <a:p>
            <a:fld id="{20F0D969-AAA7-084C-BE38-75CD5566143C}" type="datetime1">
              <a:rPr lang="fr-FR" smtClean="0"/>
              <a:t>08/12/2025</a:t>
            </a:fld>
            <a:endParaRPr lang="fr-FR"/>
          </a:p>
        </p:txBody>
      </p:sp>
      <p:sp>
        <p:nvSpPr>
          <p:cNvPr id="5" name="Espace réservé du pied de page 4">
            <a:extLst>
              <a:ext uri="{FF2B5EF4-FFF2-40B4-BE49-F238E27FC236}">
                <a16:creationId xmlns:a16="http://schemas.microsoft.com/office/drawing/2014/main" id="{3CB00E26-A2B6-BE5E-27B6-5CB45E2FB67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00A37DF-7FDA-628A-C5C5-17CB8E3668A4}"/>
              </a:ext>
            </a:extLst>
          </p:cNvPr>
          <p:cNvSpPr>
            <a:spLocks noGrp="1"/>
          </p:cNvSpPr>
          <p:nvPr>
            <p:ph type="sldNum" sz="quarter" idx="12"/>
          </p:nvPr>
        </p:nvSpPr>
        <p:spPr/>
        <p:txBody>
          <a:bodyPr/>
          <a:lstStyle/>
          <a:p>
            <a:fld id="{8CB3E60A-4508-4948-80F1-52706543EB6F}" type="slidenum">
              <a:rPr lang="fr-FR" smtClean="0"/>
              <a:t>‹N°›</a:t>
            </a:fld>
            <a:endParaRPr lang="fr-FR"/>
          </a:p>
        </p:txBody>
      </p:sp>
    </p:spTree>
    <p:extLst>
      <p:ext uri="{BB962C8B-B14F-4D97-AF65-F5344CB8AC3E}">
        <p14:creationId xmlns:p14="http://schemas.microsoft.com/office/powerpoint/2010/main" val="2461377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526951-2AF6-BFCB-B1AF-E2BB7C3DB68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A61FD3B-9EA6-ECAB-E2D5-8551FF4C63C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F12CB07-C5CE-6BBD-6793-E434E1BDDBA2}"/>
              </a:ext>
            </a:extLst>
          </p:cNvPr>
          <p:cNvSpPr>
            <a:spLocks noGrp="1"/>
          </p:cNvSpPr>
          <p:nvPr>
            <p:ph type="dt" sz="half" idx="10"/>
          </p:nvPr>
        </p:nvSpPr>
        <p:spPr/>
        <p:txBody>
          <a:bodyPr/>
          <a:lstStyle/>
          <a:p>
            <a:fld id="{45710351-C344-D849-A1F0-5069566D47C0}" type="datetime1">
              <a:rPr lang="fr-FR" smtClean="0"/>
              <a:t>08/12/2025</a:t>
            </a:fld>
            <a:endParaRPr lang="fr-FR"/>
          </a:p>
        </p:txBody>
      </p:sp>
      <p:sp>
        <p:nvSpPr>
          <p:cNvPr id="5" name="Espace réservé du pied de page 4">
            <a:extLst>
              <a:ext uri="{FF2B5EF4-FFF2-40B4-BE49-F238E27FC236}">
                <a16:creationId xmlns:a16="http://schemas.microsoft.com/office/drawing/2014/main" id="{EF43C37F-121B-461F-A193-75E2981ED39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D3A25B3-E065-DAA2-5EF1-0DD47E207162}"/>
              </a:ext>
            </a:extLst>
          </p:cNvPr>
          <p:cNvSpPr>
            <a:spLocks noGrp="1"/>
          </p:cNvSpPr>
          <p:nvPr>
            <p:ph type="sldNum" sz="quarter" idx="12"/>
          </p:nvPr>
        </p:nvSpPr>
        <p:spPr/>
        <p:txBody>
          <a:bodyPr/>
          <a:lstStyle/>
          <a:p>
            <a:fld id="{8CB3E60A-4508-4948-80F1-52706543EB6F}" type="slidenum">
              <a:rPr lang="fr-FR" smtClean="0"/>
              <a:t>‹N°›</a:t>
            </a:fld>
            <a:endParaRPr lang="fr-FR"/>
          </a:p>
        </p:txBody>
      </p:sp>
    </p:spTree>
    <p:extLst>
      <p:ext uri="{BB962C8B-B14F-4D97-AF65-F5344CB8AC3E}">
        <p14:creationId xmlns:p14="http://schemas.microsoft.com/office/powerpoint/2010/main" val="1792926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4D2E083-C8FA-0123-CD84-22DDDCE70F6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D1322E5-7E54-8426-6BC1-A3C0CC77C42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EDC317F-A755-B5FB-AADE-CAD384417516}"/>
              </a:ext>
            </a:extLst>
          </p:cNvPr>
          <p:cNvSpPr>
            <a:spLocks noGrp="1"/>
          </p:cNvSpPr>
          <p:nvPr>
            <p:ph type="dt" sz="half" idx="10"/>
          </p:nvPr>
        </p:nvSpPr>
        <p:spPr/>
        <p:txBody>
          <a:bodyPr/>
          <a:lstStyle/>
          <a:p>
            <a:fld id="{246C618B-3F2D-0D42-8D6B-C3D0C0824ECB}" type="datetime1">
              <a:rPr lang="fr-FR" smtClean="0"/>
              <a:t>08/12/2025</a:t>
            </a:fld>
            <a:endParaRPr lang="fr-FR"/>
          </a:p>
        </p:txBody>
      </p:sp>
      <p:sp>
        <p:nvSpPr>
          <p:cNvPr id="5" name="Espace réservé du pied de page 4">
            <a:extLst>
              <a:ext uri="{FF2B5EF4-FFF2-40B4-BE49-F238E27FC236}">
                <a16:creationId xmlns:a16="http://schemas.microsoft.com/office/drawing/2014/main" id="{DE1C8CEE-AF2C-E02C-7D61-13A4B4A6AEA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2379E82-8B59-83C9-EF04-F1C04CC44C76}"/>
              </a:ext>
            </a:extLst>
          </p:cNvPr>
          <p:cNvSpPr>
            <a:spLocks noGrp="1"/>
          </p:cNvSpPr>
          <p:nvPr>
            <p:ph type="sldNum" sz="quarter" idx="12"/>
          </p:nvPr>
        </p:nvSpPr>
        <p:spPr/>
        <p:txBody>
          <a:bodyPr/>
          <a:lstStyle/>
          <a:p>
            <a:fld id="{8CB3E60A-4508-4948-80F1-52706543EB6F}" type="slidenum">
              <a:rPr lang="fr-FR" smtClean="0"/>
              <a:t>‹N°›</a:t>
            </a:fld>
            <a:endParaRPr lang="fr-FR"/>
          </a:p>
        </p:txBody>
      </p:sp>
    </p:spTree>
    <p:extLst>
      <p:ext uri="{BB962C8B-B14F-4D97-AF65-F5344CB8AC3E}">
        <p14:creationId xmlns:p14="http://schemas.microsoft.com/office/powerpoint/2010/main" val="2596811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FA87B9-6ECB-5787-E08D-675BC264087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6088046-35F4-F1EA-E421-199DC8F9467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0F4CC0A-FB67-C698-29A4-3255B7FA6E6A}"/>
              </a:ext>
            </a:extLst>
          </p:cNvPr>
          <p:cNvSpPr>
            <a:spLocks noGrp="1"/>
          </p:cNvSpPr>
          <p:nvPr>
            <p:ph type="dt" sz="half" idx="10"/>
          </p:nvPr>
        </p:nvSpPr>
        <p:spPr/>
        <p:txBody>
          <a:bodyPr/>
          <a:lstStyle/>
          <a:p>
            <a:fld id="{AF1685EA-AE7B-3043-80AE-C77876E9DBD1}" type="datetime1">
              <a:rPr lang="fr-FR" smtClean="0"/>
              <a:t>08/12/2025</a:t>
            </a:fld>
            <a:endParaRPr lang="fr-FR"/>
          </a:p>
        </p:txBody>
      </p:sp>
      <p:sp>
        <p:nvSpPr>
          <p:cNvPr id="5" name="Espace réservé du pied de page 4">
            <a:extLst>
              <a:ext uri="{FF2B5EF4-FFF2-40B4-BE49-F238E27FC236}">
                <a16:creationId xmlns:a16="http://schemas.microsoft.com/office/drawing/2014/main" id="{3226A9BD-A771-F376-22E6-7A55551FDA8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7236366-D82A-EBBA-2D3A-BF24698490A3}"/>
              </a:ext>
            </a:extLst>
          </p:cNvPr>
          <p:cNvSpPr>
            <a:spLocks noGrp="1"/>
          </p:cNvSpPr>
          <p:nvPr>
            <p:ph type="sldNum" sz="quarter" idx="12"/>
          </p:nvPr>
        </p:nvSpPr>
        <p:spPr/>
        <p:txBody>
          <a:bodyPr/>
          <a:lstStyle/>
          <a:p>
            <a:fld id="{8CB3E60A-4508-4948-80F1-52706543EB6F}" type="slidenum">
              <a:rPr lang="fr-FR" smtClean="0"/>
              <a:t>‹N°›</a:t>
            </a:fld>
            <a:endParaRPr lang="fr-FR"/>
          </a:p>
        </p:txBody>
      </p:sp>
    </p:spTree>
    <p:extLst>
      <p:ext uri="{BB962C8B-B14F-4D97-AF65-F5344CB8AC3E}">
        <p14:creationId xmlns:p14="http://schemas.microsoft.com/office/powerpoint/2010/main" val="254568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F7DCC7-97E6-CCD3-D91F-C6E5D62A566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6F58ADA-C2FF-E466-FA87-99D9A483C6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1BB57B3-EFAB-11AD-44CB-6F1E181D2444}"/>
              </a:ext>
            </a:extLst>
          </p:cNvPr>
          <p:cNvSpPr>
            <a:spLocks noGrp="1"/>
          </p:cNvSpPr>
          <p:nvPr>
            <p:ph type="dt" sz="half" idx="10"/>
          </p:nvPr>
        </p:nvSpPr>
        <p:spPr/>
        <p:txBody>
          <a:bodyPr/>
          <a:lstStyle/>
          <a:p>
            <a:fld id="{51E8C2FF-AFFD-0542-85A9-63CDE4BC480F}" type="datetime1">
              <a:rPr lang="fr-FR" smtClean="0"/>
              <a:t>08/12/2025</a:t>
            </a:fld>
            <a:endParaRPr lang="fr-FR"/>
          </a:p>
        </p:txBody>
      </p:sp>
      <p:sp>
        <p:nvSpPr>
          <p:cNvPr id="5" name="Espace réservé du pied de page 4">
            <a:extLst>
              <a:ext uri="{FF2B5EF4-FFF2-40B4-BE49-F238E27FC236}">
                <a16:creationId xmlns:a16="http://schemas.microsoft.com/office/drawing/2014/main" id="{ACBB4384-012F-B301-36CE-BE748B994C3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AC99C74-A2E2-2BD6-E3BC-B1430E22F076}"/>
              </a:ext>
            </a:extLst>
          </p:cNvPr>
          <p:cNvSpPr>
            <a:spLocks noGrp="1"/>
          </p:cNvSpPr>
          <p:nvPr>
            <p:ph type="sldNum" sz="quarter" idx="12"/>
          </p:nvPr>
        </p:nvSpPr>
        <p:spPr/>
        <p:txBody>
          <a:bodyPr/>
          <a:lstStyle/>
          <a:p>
            <a:fld id="{8CB3E60A-4508-4948-80F1-52706543EB6F}" type="slidenum">
              <a:rPr lang="fr-FR" smtClean="0"/>
              <a:t>‹N°›</a:t>
            </a:fld>
            <a:endParaRPr lang="fr-FR"/>
          </a:p>
        </p:txBody>
      </p:sp>
    </p:spTree>
    <p:extLst>
      <p:ext uri="{BB962C8B-B14F-4D97-AF65-F5344CB8AC3E}">
        <p14:creationId xmlns:p14="http://schemas.microsoft.com/office/powerpoint/2010/main" val="2170994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BFF290-EDE2-8126-C03B-87112BA4D5F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6A26C44-CB4A-3AE7-EDBD-7385FAC5B40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FDECB6D4-1826-4CA7-8621-0BE34C3E97B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1517BC6-63D7-FCEF-2DB0-0808B34A16B9}"/>
              </a:ext>
            </a:extLst>
          </p:cNvPr>
          <p:cNvSpPr>
            <a:spLocks noGrp="1"/>
          </p:cNvSpPr>
          <p:nvPr>
            <p:ph type="dt" sz="half" idx="10"/>
          </p:nvPr>
        </p:nvSpPr>
        <p:spPr/>
        <p:txBody>
          <a:bodyPr/>
          <a:lstStyle/>
          <a:p>
            <a:fld id="{A98DFCB2-F155-4A43-9CC0-8F18C50EF8AB}" type="datetime1">
              <a:rPr lang="fr-FR" smtClean="0"/>
              <a:t>08/12/2025</a:t>
            </a:fld>
            <a:endParaRPr lang="fr-FR"/>
          </a:p>
        </p:txBody>
      </p:sp>
      <p:sp>
        <p:nvSpPr>
          <p:cNvPr id="6" name="Espace réservé du pied de page 5">
            <a:extLst>
              <a:ext uri="{FF2B5EF4-FFF2-40B4-BE49-F238E27FC236}">
                <a16:creationId xmlns:a16="http://schemas.microsoft.com/office/drawing/2014/main" id="{9254A4A2-4824-658D-C7FE-D36A8B83780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CCA6908-47FF-007D-04E2-6C7A0B9AA8F2}"/>
              </a:ext>
            </a:extLst>
          </p:cNvPr>
          <p:cNvSpPr>
            <a:spLocks noGrp="1"/>
          </p:cNvSpPr>
          <p:nvPr>
            <p:ph type="sldNum" sz="quarter" idx="12"/>
          </p:nvPr>
        </p:nvSpPr>
        <p:spPr/>
        <p:txBody>
          <a:bodyPr/>
          <a:lstStyle/>
          <a:p>
            <a:fld id="{8CB3E60A-4508-4948-80F1-52706543EB6F}" type="slidenum">
              <a:rPr lang="fr-FR" smtClean="0"/>
              <a:t>‹N°›</a:t>
            </a:fld>
            <a:endParaRPr lang="fr-FR"/>
          </a:p>
        </p:txBody>
      </p:sp>
    </p:spTree>
    <p:extLst>
      <p:ext uri="{BB962C8B-B14F-4D97-AF65-F5344CB8AC3E}">
        <p14:creationId xmlns:p14="http://schemas.microsoft.com/office/powerpoint/2010/main" val="2443114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3416F2-30F5-F581-67BA-3DCB8CF5416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4A375AD-F332-4AF0-1CAA-17FC748C07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A106866-00B3-8ED0-C046-50AA1161F3DE}"/>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43817180-00A6-7D31-7716-754C70F00C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5CB0A978-22EB-75F4-4CC5-2EEC5839A48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1F6A5C0-70A3-47B2-61E4-D45BBB99F7E4}"/>
              </a:ext>
            </a:extLst>
          </p:cNvPr>
          <p:cNvSpPr>
            <a:spLocks noGrp="1"/>
          </p:cNvSpPr>
          <p:nvPr>
            <p:ph type="dt" sz="half" idx="10"/>
          </p:nvPr>
        </p:nvSpPr>
        <p:spPr/>
        <p:txBody>
          <a:bodyPr/>
          <a:lstStyle/>
          <a:p>
            <a:fld id="{B263EA2A-9737-DD44-A671-43799DBEE3CD}" type="datetime1">
              <a:rPr lang="fr-FR" smtClean="0"/>
              <a:t>08/12/2025</a:t>
            </a:fld>
            <a:endParaRPr lang="fr-FR"/>
          </a:p>
        </p:txBody>
      </p:sp>
      <p:sp>
        <p:nvSpPr>
          <p:cNvPr id="8" name="Espace réservé du pied de page 7">
            <a:extLst>
              <a:ext uri="{FF2B5EF4-FFF2-40B4-BE49-F238E27FC236}">
                <a16:creationId xmlns:a16="http://schemas.microsoft.com/office/drawing/2014/main" id="{9873891F-7CE3-19E1-BADF-649A91A4AB8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627ACF85-E2ED-6C19-44DE-599CFA14D3A5}"/>
              </a:ext>
            </a:extLst>
          </p:cNvPr>
          <p:cNvSpPr>
            <a:spLocks noGrp="1"/>
          </p:cNvSpPr>
          <p:nvPr>
            <p:ph type="sldNum" sz="quarter" idx="12"/>
          </p:nvPr>
        </p:nvSpPr>
        <p:spPr/>
        <p:txBody>
          <a:bodyPr/>
          <a:lstStyle/>
          <a:p>
            <a:fld id="{8CB3E60A-4508-4948-80F1-52706543EB6F}" type="slidenum">
              <a:rPr lang="fr-FR" smtClean="0"/>
              <a:t>‹N°›</a:t>
            </a:fld>
            <a:endParaRPr lang="fr-FR"/>
          </a:p>
        </p:txBody>
      </p:sp>
    </p:spTree>
    <p:extLst>
      <p:ext uri="{BB962C8B-B14F-4D97-AF65-F5344CB8AC3E}">
        <p14:creationId xmlns:p14="http://schemas.microsoft.com/office/powerpoint/2010/main" val="3771439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DEAF8C-359B-4EC0-D940-7C76F9AFB21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0C1CC2D-0E20-6191-07CF-98133F92C52B}"/>
              </a:ext>
            </a:extLst>
          </p:cNvPr>
          <p:cNvSpPr>
            <a:spLocks noGrp="1"/>
          </p:cNvSpPr>
          <p:nvPr>
            <p:ph type="dt" sz="half" idx="10"/>
          </p:nvPr>
        </p:nvSpPr>
        <p:spPr/>
        <p:txBody>
          <a:bodyPr/>
          <a:lstStyle/>
          <a:p>
            <a:fld id="{6E87FFB0-42AE-6843-870E-B7F1FB15EB01}" type="datetime1">
              <a:rPr lang="fr-FR" smtClean="0"/>
              <a:t>08/12/2025</a:t>
            </a:fld>
            <a:endParaRPr lang="fr-FR"/>
          </a:p>
        </p:txBody>
      </p:sp>
      <p:sp>
        <p:nvSpPr>
          <p:cNvPr id="4" name="Espace réservé du pied de page 3">
            <a:extLst>
              <a:ext uri="{FF2B5EF4-FFF2-40B4-BE49-F238E27FC236}">
                <a16:creationId xmlns:a16="http://schemas.microsoft.com/office/drawing/2014/main" id="{0CE1A823-A5BE-480A-F280-F132058E7AA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FCE48C4-3988-6EE6-D0FD-8A8465A88070}"/>
              </a:ext>
            </a:extLst>
          </p:cNvPr>
          <p:cNvSpPr>
            <a:spLocks noGrp="1"/>
          </p:cNvSpPr>
          <p:nvPr>
            <p:ph type="sldNum" sz="quarter" idx="12"/>
          </p:nvPr>
        </p:nvSpPr>
        <p:spPr/>
        <p:txBody>
          <a:bodyPr/>
          <a:lstStyle/>
          <a:p>
            <a:fld id="{8CB3E60A-4508-4948-80F1-52706543EB6F}" type="slidenum">
              <a:rPr lang="fr-FR" smtClean="0"/>
              <a:t>‹N°›</a:t>
            </a:fld>
            <a:endParaRPr lang="fr-FR"/>
          </a:p>
        </p:txBody>
      </p:sp>
    </p:spTree>
    <p:extLst>
      <p:ext uri="{BB962C8B-B14F-4D97-AF65-F5344CB8AC3E}">
        <p14:creationId xmlns:p14="http://schemas.microsoft.com/office/powerpoint/2010/main" val="3986312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BB9FA20-E2F0-179E-A794-5409A45EAD41}"/>
              </a:ext>
            </a:extLst>
          </p:cNvPr>
          <p:cNvSpPr>
            <a:spLocks noGrp="1"/>
          </p:cNvSpPr>
          <p:nvPr>
            <p:ph type="dt" sz="half" idx="10"/>
          </p:nvPr>
        </p:nvSpPr>
        <p:spPr/>
        <p:txBody>
          <a:bodyPr/>
          <a:lstStyle/>
          <a:p>
            <a:fld id="{260A231E-F417-2A4E-9608-8558CB05E939}" type="datetime1">
              <a:rPr lang="fr-FR" smtClean="0"/>
              <a:t>08/12/2025</a:t>
            </a:fld>
            <a:endParaRPr lang="fr-FR"/>
          </a:p>
        </p:txBody>
      </p:sp>
      <p:sp>
        <p:nvSpPr>
          <p:cNvPr id="3" name="Espace réservé du pied de page 2">
            <a:extLst>
              <a:ext uri="{FF2B5EF4-FFF2-40B4-BE49-F238E27FC236}">
                <a16:creationId xmlns:a16="http://schemas.microsoft.com/office/drawing/2014/main" id="{86FC4FDD-3238-5F6C-6C64-E68FC90836A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715C5DC-8F7D-73C1-1DAE-31E70C0D1A6B}"/>
              </a:ext>
            </a:extLst>
          </p:cNvPr>
          <p:cNvSpPr>
            <a:spLocks noGrp="1"/>
          </p:cNvSpPr>
          <p:nvPr>
            <p:ph type="sldNum" sz="quarter" idx="12"/>
          </p:nvPr>
        </p:nvSpPr>
        <p:spPr/>
        <p:txBody>
          <a:bodyPr/>
          <a:lstStyle/>
          <a:p>
            <a:fld id="{8CB3E60A-4508-4948-80F1-52706543EB6F}" type="slidenum">
              <a:rPr lang="fr-FR" smtClean="0"/>
              <a:t>‹N°›</a:t>
            </a:fld>
            <a:endParaRPr lang="fr-FR"/>
          </a:p>
        </p:txBody>
      </p:sp>
    </p:spTree>
    <p:extLst>
      <p:ext uri="{BB962C8B-B14F-4D97-AF65-F5344CB8AC3E}">
        <p14:creationId xmlns:p14="http://schemas.microsoft.com/office/powerpoint/2010/main" val="44516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68EE7-33D6-46F1-0BD4-C236962DD61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5239AA8-00C5-FC57-9EF4-FE0C1ED461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12AB4A5-3803-F816-3A1D-3328C0EF05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126AC20-FA19-D412-3012-7F019B086DA4}"/>
              </a:ext>
            </a:extLst>
          </p:cNvPr>
          <p:cNvSpPr>
            <a:spLocks noGrp="1"/>
          </p:cNvSpPr>
          <p:nvPr>
            <p:ph type="dt" sz="half" idx="10"/>
          </p:nvPr>
        </p:nvSpPr>
        <p:spPr/>
        <p:txBody>
          <a:bodyPr/>
          <a:lstStyle/>
          <a:p>
            <a:fld id="{6C08F615-05EC-4940-852D-5AAEEFC1F07D}" type="datetime1">
              <a:rPr lang="fr-FR" smtClean="0"/>
              <a:t>08/12/2025</a:t>
            </a:fld>
            <a:endParaRPr lang="fr-FR"/>
          </a:p>
        </p:txBody>
      </p:sp>
      <p:sp>
        <p:nvSpPr>
          <p:cNvPr id="6" name="Espace réservé du pied de page 5">
            <a:extLst>
              <a:ext uri="{FF2B5EF4-FFF2-40B4-BE49-F238E27FC236}">
                <a16:creationId xmlns:a16="http://schemas.microsoft.com/office/drawing/2014/main" id="{6A0C06D6-7CB1-C176-F317-DE209DECECA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E4CF4E4-AA1B-FBC8-6E0A-2FEBF390D223}"/>
              </a:ext>
            </a:extLst>
          </p:cNvPr>
          <p:cNvSpPr>
            <a:spLocks noGrp="1"/>
          </p:cNvSpPr>
          <p:nvPr>
            <p:ph type="sldNum" sz="quarter" idx="12"/>
          </p:nvPr>
        </p:nvSpPr>
        <p:spPr/>
        <p:txBody>
          <a:bodyPr/>
          <a:lstStyle/>
          <a:p>
            <a:fld id="{8CB3E60A-4508-4948-80F1-52706543EB6F}" type="slidenum">
              <a:rPr lang="fr-FR" smtClean="0"/>
              <a:t>‹N°›</a:t>
            </a:fld>
            <a:endParaRPr lang="fr-FR"/>
          </a:p>
        </p:txBody>
      </p:sp>
    </p:spTree>
    <p:extLst>
      <p:ext uri="{BB962C8B-B14F-4D97-AF65-F5344CB8AC3E}">
        <p14:creationId xmlns:p14="http://schemas.microsoft.com/office/powerpoint/2010/main" val="2675696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C32F10-6109-B82D-F355-7050A06E89D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1EE788C-57FF-647C-E79B-214A955456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2EEC447D-44F8-FB84-C4EF-DF17EC242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5482075-F850-7C0D-882D-EAFF9904EBD7}"/>
              </a:ext>
            </a:extLst>
          </p:cNvPr>
          <p:cNvSpPr>
            <a:spLocks noGrp="1"/>
          </p:cNvSpPr>
          <p:nvPr>
            <p:ph type="dt" sz="half" idx="10"/>
          </p:nvPr>
        </p:nvSpPr>
        <p:spPr/>
        <p:txBody>
          <a:bodyPr/>
          <a:lstStyle/>
          <a:p>
            <a:fld id="{4B0746B7-A448-3B4A-B719-C092E4D7D5AE}" type="datetime1">
              <a:rPr lang="fr-FR" smtClean="0"/>
              <a:t>08/12/2025</a:t>
            </a:fld>
            <a:endParaRPr lang="fr-FR"/>
          </a:p>
        </p:txBody>
      </p:sp>
      <p:sp>
        <p:nvSpPr>
          <p:cNvPr id="6" name="Espace réservé du pied de page 5">
            <a:extLst>
              <a:ext uri="{FF2B5EF4-FFF2-40B4-BE49-F238E27FC236}">
                <a16:creationId xmlns:a16="http://schemas.microsoft.com/office/drawing/2014/main" id="{77A7810C-A6B7-1D58-D3BA-C79B17295B3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B9BD1DB-3F2A-E50F-9770-017EF47CBE16}"/>
              </a:ext>
            </a:extLst>
          </p:cNvPr>
          <p:cNvSpPr>
            <a:spLocks noGrp="1"/>
          </p:cNvSpPr>
          <p:nvPr>
            <p:ph type="sldNum" sz="quarter" idx="12"/>
          </p:nvPr>
        </p:nvSpPr>
        <p:spPr/>
        <p:txBody>
          <a:bodyPr/>
          <a:lstStyle/>
          <a:p>
            <a:fld id="{8CB3E60A-4508-4948-80F1-52706543EB6F}" type="slidenum">
              <a:rPr lang="fr-FR" smtClean="0"/>
              <a:t>‹N°›</a:t>
            </a:fld>
            <a:endParaRPr lang="fr-FR"/>
          </a:p>
        </p:txBody>
      </p:sp>
    </p:spTree>
    <p:extLst>
      <p:ext uri="{BB962C8B-B14F-4D97-AF65-F5344CB8AC3E}">
        <p14:creationId xmlns:p14="http://schemas.microsoft.com/office/powerpoint/2010/main" val="2388346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77B66E9-05B5-9155-CF3E-59DC06F513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8512090-7708-2CB8-C3E9-240779951D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5BA5EA2-A0F0-2A56-3B9B-036CE671FC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51A46B4-1E5A-6A4F-9DC7-5C35BF23B58A}" type="datetime1">
              <a:rPr lang="fr-FR" smtClean="0"/>
              <a:t>08/12/2025</a:t>
            </a:fld>
            <a:endParaRPr lang="fr-FR"/>
          </a:p>
        </p:txBody>
      </p:sp>
      <p:sp>
        <p:nvSpPr>
          <p:cNvPr id="5" name="Espace réservé du pied de page 4">
            <a:extLst>
              <a:ext uri="{FF2B5EF4-FFF2-40B4-BE49-F238E27FC236}">
                <a16:creationId xmlns:a16="http://schemas.microsoft.com/office/drawing/2014/main" id="{7D4DAF89-3CDA-09D6-008A-AC414215AE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393A095-5037-86FE-88E6-4C16D546B1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CB3E60A-4508-4948-80F1-52706543EB6F}" type="slidenum">
              <a:rPr lang="fr-FR" smtClean="0"/>
              <a:t>‹N°›</a:t>
            </a:fld>
            <a:endParaRPr lang="fr-FR"/>
          </a:p>
        </p:txBody>
      </p:sp>
    </p:spTree>
    <p:extLst>
      <p:ext uri="{BB962C8B-B14F-4D97-AF65-F5344CB8AC3E}">
        <p14:creationId xmlns:p14="http://schemas.microsoft.com/office/powerpoint/2010/main" val="173925706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B9C52BE-C180-BB06-D5CF-F8B6641D9855}"/>
              </a:ext>
            </a:extLst>
          </p:cNvPr>
          <p:cNvSpPr/>
          <p:nvPr/>
        </p:nvSpPr>
        <p:spPr>
          <a:xfrm>
            <a:off x="-14343" y="0"/>
            <a:ext cx="12192000" cy="1167206"/>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ZoneTexte 14">
            <a:extLst>
              <a:ext uri="{FF2B5EF4-FFF2-40B4-BE49-F238E27FC236}">
                <a16:creationId xmlns:a16="http://schemas.microsoft.com/office/drawing/2014/main" id="{9CF17C9B-B643-BEB4-89C8-88F49C26C5A1}"/>
              </a:ext>
            </a:extLst>
          </p:cNvPr>
          <p:cNvSpPr txBox="1"/>
          <p:nvPr/>
        </p:nvSpPr>
        <p:spPr>
          <a:xfrm>
            <a:off x="561191" y="1998275"/>
            <a:ext cx="11069617" cy="2215991"/>
          </a:xfrm>
          <a:prstGeom prst="rect">
            <a:avLst/>
          </a:prstGeom>
          <a:noFill/>
        </p:spPr>
        <p:txBody>
          <a:bodyPr wrap="square" rtlCol="0">
            <a:spAutoFit/>
          </a:bodyPr>
          <a:lstStyle/>
          <a:p>
            <a:pPr algn="ctr"/>
            <a:r>
              <a:rPr lang="fr-FR" sz="5400"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RÉFORME ÉLECTORALE</a:t>
            </a:r>
            <a:br>
              <a:rPr lang="fr-FR" sz="4400"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rPr>
            </a:br>
            <a:endParaRPr lang="fr-FR" sz="2800"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a:p>
            <a:pPr algn="ctr"/>
            <a:r>
              <a:rPr lang="fr-FR" sz="2800" kern="100" dirty="0">
                <a:solidFill>
                  <a:schemeClr val="tx1">
                    <a:lumMod val="50000"/>
                    <a:lumOff val="50000"/>
                  </a:schemeClr>
                </a:solidFill>
                <a:latin typeface="Arial Black" panose="020B0604020202020204" pitchFamily="34" charset="0"/>
                <a:cs typeface="Times New Roman" panose="02020603050405020304" pitchFamily="18" charset="0"/>
              </a:rPr>
              <a:t>Harmonisation du mode de scrutin aux</a:t>
            </a:r>
            <a:br>
              <a:rPr lang="fr-FR" sz="2800" kern="100" dirty="0">
                <a:solidFill>
                  <a:schemeClr val="tx1">
                    <a:lumMod val="50000"/>
                    <a:lumOff val="50000"/>
                  </a:schemeClr>
                </a:solidFill>
                <a:latin typeface="Arial Black" panose="020B0604020202020204" pitchFamily="34" charset="0"/>
                <a:cs typeface="Times New Roman" panose="02020603050405020304" pitchFamily="18" charset="0"/>
              </a:rPr>
            </a:br>
            <a:r>
              <a:rPr lang="fr-FR" sz="2800" kern="100" dirty="0">
                <a:solidFill>
                  <a:schemeClr val="tx1">
                    <a:lumMod val="50000"/>
                    <a:lumOff val="50000"/>
                  </a:schemeClr>
                </a:solidFill>
                <a:latin typeface="Arial Black" panose="020B0604020202020204" pitchFamily="34" charset="0"/>
                <a:cs typeface="Times New Roman" panose="02020603050405020304" pitchFamily="18" charset="0"/>
              </a:rPr>
              <a:t>élections municipales 2026</a:t>
            </a:r>
            <a:endParaRPr lang="fr-FR" sz="2800" dirty="0">
              <a:solidFill>
                <a:schemeClr val="tx1">
                  <a:lumMod val="50000"/>
                  <a:lumOff val="50000"/>
                </a:schemeClr>
              </a:solidFill>
            </a:endParaRPr>
          </a:p>
        </p:txBody>
      </p:sp>
      <p:sp>
        <p:nvSpPr>
          <p:cNvPr id="17" name="ZoneTexte 16">
            <a:extLst>
              <a:ext uri="{FF2B5EF4-FFF2-40B4-BE49-F238E27FC236}">
                <a16:creationId xmlns:a16="http://schemas.microsoft.com/office/drawing/2014/main" id="{693ECFD3-F85D-70C4-55B4-A2B129FB1FF3}"/>
              </a:ext>
            </a:extLst>
          </p:cNvPr>
          <p:cNvSpPr txBox="1"/>
          <p:nvPr/>
        </p:nvSpPr>
        <p:spPr>
          <a:xfrm>
            <a:off x="561191" y="4522115"/>
            <a:ext cx="11069617" cy="523220"/>
          </a:xfrm>
          <a:prstGeom prst="rect">
            <a:avLst/>
          </a:prstGeom>
          <a:noFill/>
        </p:spPr>
        <p:txBody>
          <a:bodyPr wrap="square" rtlCol="0">
            <a:spAutoFit/>
          </a:bodyPr>
          <a:lstStyle/>
          <a:p>
            <a:pPr algn="ctr"/>
            <a:r>
              <a:rPr lang="fr-FR" sz="1400" i="1" kern="100" dirty="0">
                <a:solidFill>
                  <a:schemeClr val="tx1">
                    <a:lumMod val="50000"/>
                    <a:lumOff val="50000"/>
                  </a:schemeClr>
                </a:solidFill>
                <a:latin typeface="Arial Black" panose="020B0604020202020204" pitchFamily="34" charset="0"/>
                <a:cs typeface="Times New Roman" panose="02020603050405020304" pitchFamily="18" charset="0"/>
              </a:rPr>
              <a:t>Loi n° 2025-444 du 21 mai 2025 visant à harmoniser le mode de scrutin aux élections municipales</a:t>
            </a:r>
            <a:br>
              <a:rPr lang="fr-FR" sz="1400" i="1" kern="100" dirty="0">
                <a:solidFill>
                  <a:schemeClr val="tx1">
                    <a:lumMod val="50000"/>
                    <a:lumOff val="50000"/>
                  </a:schemeClr>
                </a:solidFill>
                <a:latin typeface="Arial Black" panose="020B0604020202020204" pitchFamily="34" charset="0"/>
                <a:cs typeface="Times New Roman" panose="02020603050405020304" pitchFamily="18" charset="0"/>
              </a:rPr>
            </a:br>
            <a:r>
              <a:rPr lang="fr-FR" sz="1400" i="1" kern="100" dirty="0">
                <a:solidFill>
                  <a:schemeClr val="tx1">
                    <a:lumMod val="50000"/>
                    <a:lumOff val="50000"/>
                  </a:schemeClr>
                </a:solidFill>
                <a:latin typeface="Arial Black" panose="020B0604020202020204" pitchFamily="34" charset="0"/>
                <a:cs typeface="Times New Roman" panose="02020603050405020304" pitchFamily="18" charset="0"/>
              </a:rPr>
              <a:t>afin de garantir la vitalité démocratique, la cohésion municipale et la parité</a:t>
            </a:r>
            <a:endParaRPr lang="fr-FR" sz="1400" kern="100" dirty="0">
              <a:solidFill>
                <a:schemeClr val="tx1">
                  <a:lumMod val="50000"/>
                  <a:lumOff val="50000"/>
                </a:schemeClr>
              </a:solidFill>
              <a:latin typeface="Arial Black" panose="020B0604020202020204" pitchFamily="34" charset="0"/>
              <a:cs typeface="Times New Roman" panose="02020603050405020304" pitchFamily="18" charset="0"/>
            </a:endParaRPr>
          </a:p>
        </p:txBody>
      </p:sp>
      <p:pic>
        <p:nvPicPr>
          <p:cNvPr id="18" name="Image 17" descr="Une image contenant texte, symbole, logo, Police&#10;&#10;Le contenu généré par l’IA peut être incorrect.">
            <a:extLst>
              <a:ext uri="{FF2B5EF4-FFF2-40B4-BE49-F238E27FC236}">
                <a16:creationId xmlns:a16="http://schemas.microsoft.com/office/drawing/2014/main" id="{C3656A41-B44A-36A1-B4E5-F4C0B817DC5D}"/>
              </a:ext>
            </a:extLst>
          </p:cNvPr>
          <p:cNvPicPr>
            <a:picLocks noChangeAspect="1"/>
          </p:cNvPicPr>
          <p:nvPr/>
        </p:nvPicPr>
        <p:blipFill>
          <a:blip r:embed="rId3"/>
          <a:stretch>
            <a:fillRect/>
          </a:stretch>
        </p:blipFill>
        <p:spPr>
          <a:xfrm>
            <a:off x="11015830" y="5421061"/>
            <a:ext cx="930255" cy="942999"/>
          </a:xfrm>
          <a:prstGeom prst="rect">
            <a:avLst/>
          </a:prstGeom>
        </p:spPr>
      </p:pic>
    </p:spTree>
    <p:extLst>
      <p:ext uri="{BB962C8B-B14F-4D97-AF65-F5344CB8AC3E}">
        <p14:creationId xmlns:p14="http://schemas.microsoft.com/office/powerpoint/2010/main" val="4151762564"/>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9B96214C-1191-B864-86FA-E1CA8F3906D7}"/>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C9BB121B-212C-B3F5-4B1C-4A8EFA698223}"/>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967B0931-41B2-CDFF-1A7B-590495EB5087}"/>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2" name="ZoneTexte 1">
            <a:extLst>
              <a:ext uri="{FF2B5EF4-FFF2-40B4-BE49-F238E27FC236}">
                <a16:creationId xmlns:a16="http://schemas.microsoft.com/office/drawing/2014/main" id="{6496E797-2018-C8FD-CFF0-EA986073BD72}"/>
              </a:ext>
            </a:extLst>
          </p:cNvPr>
          <p:cNvSpPr txBox="1"/>
          <p:nvPr/>
        </p:nvSpPr>
        <p:spPr>
          <a:xfrm>
            <a:off x="0" y="844953"/>
            <a:ext cx="12192000" cy="584775"/>
          </a:xfrm>
          <a:prstGeom prst="rect">
            <a:avLst/>
          </a:prstGeom>
          <a:noFill/>
        </p:spPr>
        <p:txBody>
          <a:bodyPr wrap="square" rtlCol="0">
            <a:spAutoFit/>
          </a:bodyPr>
          <a:lstStyle/>
          <a:p>
            <a:pPr algn="ctr"/>
            <a:r>
              <a:rPr lang="fr-FR" sz="32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SCRUTIN DE LISTE PARITAIRE</a:t>
            </a:r>
            <a:endParaRPr lang="fr-FR" sz="32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
        <p:nvSpPr>
          <p:cNvPr id="11" name="ZoneTexte 10">
            <a:extLst>
              <a:ext uri="{FF2B5EF4-FFF2-40B4-BE49-F238E27FC236}">
                <a16:creationId xmlns:a16="http://schemas.microsoft.com/office/drawing/2014/main" id="{63FFBB2B-F904-9C80-E728-2536E0C89912}"/>
              </a:ext>
            </a:extLst>
          </p:cNvPr>
          <p:cNvSpPr txBox="1"/>
          <p:nvPr/>
        </p:nvSpPr>
        <p:spPr>
          <a:xfrm>
            <a:off x="926950" y="1816947"/>
            <a:ext cx="10338099" cy="5447645"/>
          </a:xfrm>
          <a:prstGeom prst="rect">
            <a:avLst/>
          </a:prstGeom>
          <a:noFill/>
        </p:spPr>
        <p:txBody>
          <a:bodyPr wrap="square" rtlCol="0">
            <a:spAutoFit/>
          </a:bodyPr>
          <a:lstStyle/>
          <a:p>
            <a:pPr algn="just"/>
            <a:r>
              <a:rPr lang="fr-FR" sz="1600" kern="100" dirty="0">
                <a:latin typeface="Arial Black" panose="020B0604020202020204" pitchFamily="34" charset="0"/>
                <a:cs typeface="Times New Roman" panose="02020603050405020304" pitchFamily="18" charset="0"/>
              </a:rPr>
              <a:t>Scrutin proportionnel de liste à 2 tours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avec prime de 50% pour la liste arrivée en tête.</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u="sng" kern="100" dirty="0">
                <a:solidFill>
                  <a:srgbClr val="C00000"/>
                </a:solidFill>
                <a:latin typeface="Arial Black" panose="020B0604020202020204" pitchFamily="34" charset="0"/>
                <a:cs typeface="Times New Roman" panose="02020603050405020304" pitchFamily="18" charset="0"/>
              </a:rPr>
              <a:t>1</a:t>
            </a:r>
            <a:r>
              <a:rPr lang="fr-FR" sz="1600" u="sng" kern="100" baseline="30000" dirty="0">
                <a:solidFill>
                  <a:srgbClr val="C00000"/>
                </a:solidFill>
                <a:latin typeface="Arial Black" panose="020B0604020202020204" pitchFamily="34" charset="0"/>
                <a:cs typeface="Times New Roman" panose="02020603050405020304" pitchFamily="18" charset="0"/>
              </a:rPr>
              <a:t>er</a:t>
            </a:r>
            <a:r>
              <a:rPr lang="fr-FR" sz="1600" u="sng" kern="100" dirty="0">
                <a:solidFill>
                  <a:srgbClr val="C00000"/>
                </a:solidFill>
                <a:latin typeface="Arial Black" panose="020B0604020202020204" pitchFamily="34" charset="0"/>
                <a:cs typeface="Times New Roman" panose="02020603050405020304" pitchFamily="18" charset="0"/>
              </a:rPr>
              <a:t> tour :</a:t>
            </a:r>
            <a:r>
              <a:rPr lang="fr-FR" sz="1600" kern="100" dirty="0">
                <a:solidFill>
                  <a:srgbClr val="C00000"/>
                </a:solidFill>
                <a:latin typeface="Arial Black" panose="020B0604020202020204" pitchFamily="34" charset="0"/>
                <a:cs typeface="Times New Roman" panose="02020603050405020304" pitchFamily="18" charset="0"/>
              </a:rPr>
              <a:t>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Etape 1 : la liste qui obtient la </a:t>
            </a:r>
            <a:r>
              <a:rPr lang="fr-FR" sz="1600" kern="100" dirty="0">
                <a:latin typeface="Arial Black" panose="020B0604020202020204" pitchFamily="34" charset="0"/>
                <a:cs typeface="Times New Roman" panose="02020603050405020304" pitchFamily="18" charset="0"/>
              </a:rPr>
              <a:t>majorité absolue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des suffrages exprimés reçoit un nombre de sièges égal à la moitié des sièges à pourvoir (= </a:t>
            </a:r>
            <a:r>
              <a:rPr lang="fr-FR" sz="1600" kern="100" dirty="0">
                <a:latin typeface="Arial Black" panose="020B0604020202020204" pitchFamily="34" charset="0"/>
                <a:cs typeface="Times New Roman" panose="02020603050405020304" pitchFamily="18" charset="0"/>
              </a:rPr>
              <a:t>prime majoritaire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t>
            </a: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Répartition des autres sièges :</a:t>
            </a: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Etape 2 : répartition à la représentation proportionnelle en fonction du quotient</a:t>
            </a: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électoral</a:t>
            </a: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Etape 3 : répartition des sièges restants selon la méthode de la plus forte moyenne entre toutes les listes (</a:t>
            </a:r>
            <a:r>
              <a:rPr lang="fr-FR" sz="1600" i="1" kern="100" dirty="0">
                <a:solidFill>
                  <a:schemeClr val="tx1">
                    <a:lumMod val="50000"/>
                    <a:lumOff val="50000"/>
                  </a:schemeClr>
                </a:solidFill>
                <a:latin typeface="Arial Black" panose="020B0604020202020204" pitchFamily="34" charset="0"/>
                <a:cs typeface="Times New Roman" panose="02020603050405020304" pitchFamily="18" charset="0"/>
              </a:rPr>
              <a:t>donc aussi celle majoritaire)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ayant obtenu plus de 5% des suffrages exprimées, en fonction du nombre de suffrages obtenus.</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ctr"/>
            <a:r>
              <a:rPr lang="fr-FR" sz="1600" kern="100" dirty="0">
                <a:latin typeface="Arial Black" panose="020B0604020202020204" pitchFamily="34" charset="0"/>
                <a:cs typeface="Times New Roman" panose="02020603050405020304" pitchFamily="18" charset="0"/>
              </a:rPr>
              <a:t>Si aucune liste n’obtient la majorité absolue, un 2</a:t>
            </a:r>
            <a:r>
              <a:rPr lang="fr-FR" sz="1600" kern="100" baseline="30000" dirty="0">
                <a:latin typeface="Arial Black" panose="020B0604020202020204" pitchFamily="34" charset="0"/>
                <a:cs typeface="Times New Roman" panose="02020603050405020304" pitchFamily="18" charset="0"/>
              </a:rPr>
              <a:t>nd</a:t>
            </a:r>
            <a:r>
              <a:rPr lang="fr-FR" sz="1600" kern="100" dirty="0">
                <a:latin typeface="Arial Black" panose="020B0604020202020204" pitchFamily="34" charset="0"/>
                <a:cs typeface="Times New Roman" panose="02020603050405020304" pitchFamily="18" charset="0"/>
              </a:rPr>
              <a:t> tour est organisé.</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u="sng" kern="100" dirty="0">
                <a:solidFill>
                  <a:srgbClr val="C00000"/>
                </a:solidFill>
                <a:latin typeface="Arial Black" panose="020B0604020202020204" pitchFamily="34" charset="0"/>
                <a:cs typeface="Times New Roman" panose="02020603050405020304" pitchFamily="18" charset="0"/>
              </a:rPr>
              <a:t>2nd tour :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seules les listes ayant obtenu au 1</a:t>
            </a:r>
            <a:r>
              <a:rPr lang="fr-FR" sz="1600" kern="100" baseline="30000" dirty="0">
                <a:solidFill>
                  <a:schemeClr val="tx1">
                    <a:lumMod val="50000"/>
                    <a:lumOff val="50000"/>
                  </a:schemeClr>
                </a:solidFill>
                <a:latin typeface="Arial Black" panose="020B0604020202020204" pitchFamily="34" charset="0"/>
                <a:cs typeface="Times New Roman" panose="02020603050405020304" pitchFamily="18" charset="0"/>
              </a:rPr>
              <a:t>er</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tour </a:t>
            </a:r>
            <a:r>
              <a:rPr lang="fr-FR" sz="1600" kern="100" dirty="0">
                <a:latin typeface="Arial Black" panose="020B0604020202020204" pitchFamily="34" charset="0"/>
                <a:cs typeface="Times New Roman" panose="02020603050405020304" pitchFamily="18" charset="0"/>
              </a:rPr>
              <a:t>au moins 10%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des suffrages exprimés sont autorisées à se maintenir.</a:t>
            </a: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Possibilité de </a:t>
            </a:r>
            <a:r>
              <a:rPr lang="fr-FR" sz="1600" kern="100" dirty="0">
                <a:latin typeface="Arial Black" panose="020B0604020202020204" pitchFamily="34" charset="0"/>
                <a:cs typeface="Times New Roman" panose="02020603050405020304" pitchFamily="18" charset="0"/>
              </a:rPr>
              <a:t>fusion</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entre les listes : les listes ayant obtenu au moins 5% des suffrages exprimés peuvent fusionner avec une ayant obtenu plus de 10%.</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ctr"/>
            <a:r>
              <a:rPr lang="fr-FR" sz="1600" kern="100" dirty="0">
                <a:latin typeface="Arial Black" panose="020B0604020202020204" pitchFamily="34" charset="0"/>
                <a:cs typeface="Times New Roman" panose="02020603050405020304" pitchFamily="18" charset="0"/>
              </a:rPr>
              <a:t>Même mode de répartition des sièges qu’au 1</a:t>
            </a:r>
            <a:r>
              <a:rPr lang="fr-FR" sz="1600" kern="100" baseline="30000" dirty="0">
                <a:latin typeface="Arial Black" panose="020B0604020202020204" pitchFamily="34" charset="0"/>
                <a:cs typeface="Times New Roman" panose="02020603050405020304" pitchFamily="18" charset="0"/>
              </a:rPr>
              <a:t>er</a:t>
            </a:r>
            <a:r>
              <a:rPr lang="fr-FR" sz="1600" kern="100" dirty="0">
                <a:latin typeface="Arial Black" panose="020B0604020202020204" pitchFamily="34" charset="0"/>
                <a:cs typeface="Times New Roman" panose="02020603050405020304" pitchFamily="18" charset="0"/>
              </a:rPr>
              <a:t> tour.</a:t>
            </a:r>
          </a:p>
          <a:p>
            <a:pPr algn="ctr"/>
            <a:endParaRPr lang="fr-FR" sz="1600" kern="100" dirty="0">
              <a:latin typeface="Arial Black" panose="020B0604020202020204" pitchFamily="34" charset="0"/>
              <a:cs typeface="Times New Roman" panose="02020603050405020304" pitchFamily="18" charset="0"/>
            </a:endParaRPr>
          </a:p>
          <a:p>
            <a:pPr algn="just"/>
            <a:r>
              <a:rPr lang="fr-FR" sz="1400" kern="100" dirty="0">
                <a:latin typeface="Arial Black" panose="020B0604020202020204" pitchFamily="34" charset="0"/>
                <a:cs typeface="Times New Roman" panose="02020603050405020304" pitchFamily="18" charset="0"/>
              </a:rPr>
              <a:t>NB: En cas d’égalité parfaite, la liste dont la moyenne d’âge est la plus élevée remporte la prime majoritaire.</a:t>
            </a:r>
          </a:p>
        </p:txBody>
      </p:sp>
      <p:sp>
        <p:nvSpPr>
          <p:cNvPr id="9" name="ZoneTexte 8">
            <a:extLst>
              <a:ext uri="{FF2B5EF4-FFF2-40B4-BE49-F238E27FC236}">
                <a16:creationId xmlns:a16="http://schemas.microsoft.com/office/drawing/2014/main" id="{EBA8CB7D-EEEA-7D60-488B-A2C1CA0D8B51}"/>
              </a:ext>
            </a:extLst>
          </p:cNvPr>
          <p:cNvSpPr txBox="1"/>
          <p:nvPr/>
        </p:nvSpPr>
        <p:spPr>
          <a:xfrm>
            <a:off x="2979869" y="1402310"/>
            <a:ext cx="6196404" cy="400110"/>
          </a:xfrm>
          <a:prstGeom prst="rect">
            <a:avLst/>
          </a:prstGeom>
          <a:noFill/>
        </p:spPr>
        <p:txBody>
          <a:bodyPr wrap="square" rtlCol="0">
            <a:spAutoFit/>
          </a:bodyPr>
          <a:lstStyle/>
          <a:p>
            <a:pPr algn="ctr"/>
            <a:r>
              <a:rPr lang="fr-FR" sz="2000" i="1" kern="100" dirty="0">
                <a:solidFill>
                  <a:srgbClr val="0F93A5"/>
                </a:solidFill>
                <a:latin typeface="Arial Black" panose="020B0604020202020204" pitchFamily="34" charset="0"/>
                <a:ea typeface="Apple Color Emoji" pitchFamily="2" charset="0"/>
                <a:cs typeface="Times New Roman" panose="02020603050405020304" pitchFamily="18" charset="0"/>
              </a:rPr>
              <a:t>Déroulé du scrutin</a:t>
            </a:r>
          </a:p>
        </p:txBody>
      </p:sp>
    </p:spTree>
    <p:extLst>
      <p:ext uri="{BB962C8B-B14F-4D97-AF65-F5344CB8AC3E}">
        <p14:creationId xmlns:p14="http://schemas.microsoft.com/office/powerpoint/2010/main" val="2171110430"/>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9848A3FD-E72E-7BCB-2C8A-A0500975309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B9FBB54C-C3DC-7974-39B8-23B5EC5D6B15}"/>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A80946EC-CDF0-8D58-5532-CCECF933423A}"/>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2" name="ZoneTexte 1">
            <a:extLst>
              <a:ext uri="{FF2B5EF4-FFF2-40B4-BE49-F238E27FC236}">
                <a16:creationId xmlns:a16="http://schemas.microsoft.com/office/drawing/2014/main" id="{658063C1-FB6D-8E7F-4533-8D38117CE4D2}"/>
              </a:ext>
            </a:extLst>
          </p:cNvPr>
          <p:cNvSpPr txBox="1"/>
          <p:nvPr/>
        </p:nvSpPr>
        <p:spPr>
          <a:xfrm>
            <a:off x="0" y="844953"/>
            <a:ext cx="12192000" cy="584775"/>
          </a:xfrm>
          <a:prstGeom prst="rect">
            <a:avLst/>
          </a:prstGeom>
          <a:noFill/>
        </p:spPr>
        <p:txBody>
          <a:bodyPr wrap="square" rtlCol="0">
            <a:spAutoFit/>
          </a:bodyPr>
          <a:lstStyle/>
          <a:p>
            <a:pPr algn="ctr"/>
            <a:r>
              <a:rPr lang="fr-FR" sz="32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SCRUTIN DE LISTE PARITAIRE</a:t>
            </a:r>
            <a:endParaRPr lang="fr-FR" sz="32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
        <p:nvSpPr>
          <p:cNvPr id="11" name="ZoneTexte 10">
            <a:extLst>
              <a:ext uri="{FF2B5EF4-FFF2-40B4-BE49-F238E27FC236}">
                <a16:creationId xmlns:a16="http://schemas.microsoft.com/office/drawing/2014/main" id="{02A0EC38-95B1-7A99-76B1-156C247C1B45}"/>
              </a:ext>
            </a:extLst>
          </p:cNvPr>
          <p:cNvSpPr txBox="1"/>
          <p:nvPr/>
        </p:nvSpPr>
        <p:spPr>
          <a:xfrm>
            <a:off x="909021" y="2565092"/>
            <a:ext cx="10338099" cy="1569660"/>
          </a:xfrm>
          <a:prstGeom prst="rect">
            <a:avLst/>
          </a:prstGeom>
          <a:noFill/>
        </p:spPr>
        <p:txBody>
          <a:bodyPr wrap="square" rtlCol="0">
            <a:spAutoFit/>
          </a:bodyPr>
          <a:lstStyle/>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kern="100" dirty="0">
                <a:latin typeface="Arial Black" panose="020B0604020202020204" pitchFamily="34" charset="0"/>
                <a:cs typeface="Times New Roman" panose="02020603050405020304" pitchFamily="18" charset="0"/>
              </a:rPr>
              <a:t>Adaptation pour C</a:t>
            </a:r>
            <a:r>
              <a:rPr lang="fr-FR" sz="1600" kern="100" baseline="30000" dirty="0">
                <a:latin typeface="Arial Black" panose="020B0604020202020204" pitchFamily="34" charset="0"/>
                <a:cs typeface="Times New Roman" panose="02020603050405020304" pitchFamily="18" charset="0"/>
              </a:rPr>
              <a:t>nes</a:t>
            </a:r>
            <a:r>
              <a:rPr lang="fr-FR" sz="1600" kern="100" dirty="0">
                <a:latin typeface="Arial Black" panose="020B0604020202020204" pitchFamily="34" charset="0"/>
                <a:cs typeface="Times New Roman" panose="02020603050405020304" pitchFamily="18" charset="0"/>
              </a:rPr>
              <a:t> &lt; 1000 habs :</a:t>
            </a: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 Les listes peuvent comporter jusqu’à 2 candidats de moins que l’effectif légal du 	conseil municipal</a:t>
            </a: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 Lorsque le nombre de sièges attribué à une liste est supérieur à son nombre de 	candidats, les sièges qu’elle ne peut pas occuper restent vacants</a:t>
            </a:r>
          </a:p>
        </p:txBody>
      </p:sp>
      <p:sp>
        <p:nvSpPr>
          <p:cNvPr id="9" name="ZoneTexte 8">
            <a:extLst>
              <a:ext uri="{FF2B5EF4-FFF2-40B4-BE49-F238E27FC236}">
                <a16:creationId xmlns:a16="http://schemas.microsoft.com/office/drawing/2014/main" id="{809F19A2-0D4A-B0E3-A773-4AA194FF9369}"/>
              </a:ext>
            </a:extLst>
          </p:cNvPr>
          <p:cNvSpPr txBox="1"/>
          <p:nvPr/>
        </p:nvSpPr>
        <p:spPr>
          <a:xfrm>
            <a:off x="2979869" y="1402310"/>
            <a:ext cx="6196404" cy="400110"/>
          </a:xfrm>
          <a:prstGeom prst="rect">
            <a:avLst/>
          </a:prstGeom>
          <a:noFill/>
        </p:spPr>
        <p:txBody>
          <a:bodyPr wrap="square" rtlCol="0">
            <a:spAutoFit/>
          </a:bodyPr>
          <a:lstStyle/>
          <a:p>
            <a:pPr algn="ctr"/>
            <a:r>
              <a:rPr lang="fr-FR" sz="2000" i="1" kern="100" dirty="0">
                <a:solidFill>
                  <a:srgbClr val="0F93A5"/>
                </a:solidFill>
                <a:latin typeface="Arial Black" panose="020B0604020202020204" pitchFamily="34" charset="0"/>
                <a:ea typeface="Apple Color Emoji" pitchFamily="2" charset="0"/>
                <a:cs typeface="Times New Roman" panose="02020603050405020304" pitchFamily="18" charset="0"/>
              </a:rPr>
              <a:t>Attribution des sièges</a:t>
            </a:r>
          </a:p>
        </p:txBody>
      </p:sp>
    </p:spTree>
    <p:extLst>
      <p:ext uri="{BB962C8B-B14F-4D97-AF65-F5344CB8AC3E}">
        <p14:creationId xmlns:p14="http://schemas.microsoft.com/office/powerpoint/2010/main" val="889167204"/>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C3469F9C-6C93-8E97-B709-AB988A90E38D}"/>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EC0E0C87-DBB4-53FB-E66D-AFA7AAA5D6A2}"/>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EFDCCB7B-7C1C-FADB-22DF-A32D01C397A6}"/>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2" name="ZoneTexte 1">
            <a:extLst>
              <a:ext uri="{FF2B5EF4-FFF2-40B4-BE49-F238E27FC236}">
                <a16:creationId xmlns:a16="http://schemas.microsoft.com/office/drawing/2014/main" id="{91682312-D51F-28E6-4FC6-F2BA7AF94072}"/>
              </a:ext>
            </a:extLst>
          </p:cNvPr>
          <p:cNvSpPr txBox="1"/>
          <p:nvPr/>
        </p:nvSpPr>
        <p:spPr>
          <a:xfrm>
            <a:off x="0" y="844953"/>
            <a:ext cx="12192000" cy="584775"/>
          </a:xfrm>
          <a:prstGeom prst="rect">
            <a:avLst/>
          </a:prstGeom>
          <a:noFill/>
        </p:spPr>
        <p:txBody>
          <a:bodyPr wrap="square" rtlCol="0">
            <a:spAutoFit/>
          </a:bodyPr>
          <a:lstStyle/>
          <a:p>
            <a:pPr algn="ctr"/>
            <a:r>
              <a:rPr lang="fr-FR" sz="32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SCRUTIN DE LISTE PARITAIRE</a:t>
            </a:r>
            <a:endParaRPr lang="fr-FR" sz="32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
        <p:nvSpPr>
          <p:cNvPr id="9" name="ZoneTexte 8">
            <a:extLst>
              <a:ext uri="{FF2B5EF4-FFF2-40B4-BE49-F238E27FC236}">
                <a16:creationId xmlns:a16="http://schemas.microsoft.com/office/drawing/2014/main" id="{539C605E-C0C1-7531-E606-8DE48F198F4D}"/>
              </a:ext>
            </a:extLst>
          </p:cNvPr>
          <p:cNvSpPr txBox="1"/>
          <p:nvPr/>
        </p:nvSpPr>
        <p:spPr>
          <a:xfrm>
            <a:off x="2979869" y="1402310"/>
            <a:ext cx="6196404" cy="400110"/>
          </a:xfrm>
          <a:prstGeom prst="rect">
            <a:avLst/>
          </a:prstGeom>
          <a:noFill/>
        </p:spPr>
        <p:txBody>
          <a:bodyPr wrap="square" rtlCol="0">
            <a:spAutoFit/>
          </a:bodyPr>
          <a:lstStyle/>
          <a:p>
            <a:pPr algn="ctr"/>
            <a:r>
              <a:rPr lang="fr-FR" sz="2000" i="1" kern="100" dirty="0">
                <a:solidFill>
                  <a:srgbClr val="0F93A5"/>
                </a:solidFill>
                <a:latin typeface="Arial Black" panose="020B0604020202020204" pitchFamily="34" charset="0"/>
                <a:ea typeface="Apple Color Emoji" pitchFamily="2" charset="0"/>
                <a:cs typeface="Times New Roman" panose="02020603050405020304" pitchFamily="18" charset="0"/>
              </a:rPr>
              <a:t>Attribution des sièges</a:t>
            </a:r>
          </a:p>
        </p:txBody>
      </p:sp>
      <p:pic>
        <p:nvPicPr>
          <p:cNvPr id="4" name="Image 3" descr="Une image contenant texte, capture d’écran, diagramme, Police&#10;&#10;Le contenu généré par l’IA peut être incorrect.">
            <a:extLst>
              <a:ext uri="{FF2B5EF4-FFF2-40B4-BE49-F238E27FC236}">
                <a16:creationId xmlns:a16="http://schemas.microsoft.com/office/drawing/2014/main" id="{433C5A70-32C8-D42C-8362-A4131293D827}"/>
              </a:ext>
            </a:extLst>
          </p:cNvPr>
          <p:cNvPicPr>
            <a:picLocks noChangeAspect="1"/>
          </p:cNvPicPr>
          <p:nvPr/>
        </p:nvPicPr>
        <p:blipFill>
          <a:blip r:embed="rId4"/>
          <a:stretch>
            <a:fillRect/>
          </a:stretch>
        </p:blipFill>
        <p:spPr>
          <a:xfrm>
            <a:off x="635947" y="2001654"/>
            <a:ext cx="4687843" cy="4362406"/>
          </a:xfrm>
          <a:prstGeom prst="rect">
            <a:avLst/>
          </a:prstGeom>
        </p:spPr>
      </p:pic>
      <p:pic>
        <p:nvPicPr>
          <p:cNvPr id="6" name="Image 5">
            <a:extLst>
              <a:ext uri="{FF2B5EF4-FFF2-40B4-BE49-F238E27FC236}">
                <a16:creationId xmlns:a16="http://schemas.microsoft.com/office/drawing/2014/main" id="{9AC1C93B-3EA4-4BDD-8E21-EF72D70D693C}"/>
              </a:ext>
            </a:extLst>
          </p:cNvPr>
          <p:cNvPicPr>
            <a:picLocks noChangeAspect="1"/>
          </p:cNvPicPr>
          <p:nvPr/>
        </p:nvPicPr>
        <p:blipFill>
          <a:blip r:embed="rId5"/>
          <a:stretch>
            <a:fillRect/>
          </a:stretch>
        </p:blipFill>
        <p:spPr>
          <a:xfrm>
            <a:off x="6419272" y="2050104"/>
            <a:ext cx="4337939" cy="4265506"/>
          </a:xfrm>
          <a:prstGeom prst="rect">
            <a:avLst/>
          </a:prstGeom>
        </p:spPr>
      </p:pic>
    </p:spTree>
    <p:extLst>
      <p:ext uri="{BB962C8B-B14F-4D97-AF65-F5344CB8AC3E}">
        <p14:creationId xmlns:p14="http://schemas.microsoft.com/office/powerpoint/2010/main" val="3355110452"/>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27C4AA13-43FB-369E-B902-612A06D99AA2}"/>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8E0AD607-81A6-8F15-5CF3-A36F704D3CFF}"/>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C1B6F1C0-6069-127B-795D-CFBD1C2E738A}"/>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2" name="ZoneTexte 1">
            <a:extLst>
              <a:ext uri="{FF2B5EF4-FFF2-40B4-BE49-F238E27FC236}">
                <a16:creationId xmlns:a16="http://schemas.microsoft.com/office/drawing/2014/main" id="{E5C42027-63DD-F800-CFAB-4A951921EE9D}"/>
              </a:ext>
            </a:extLst>
          </p:cNvPr>
          <p:cNvSpPr txBox="1"/>
          <p:nvPr/>
        </p:nvSpPr>
        <p:spPr>
          <a:xfrm>
            <a:off x="0" y="844953"/>
            <a:ext cx="12192000" cy="584775"/>
          </a:xfrm>
          <a:prstGeom prst="rect">
            <a:avLst/>
          </a:prstGeom>
          <a:noFill/>
        </p:spPr>
        <p:txBody>
          <a:bodyPr wrap="square" rtlCol="0">
            <a:spAutoFit/>
          </a:bodyPr>
          <a:lstStyle/>
          <a:p>
            <a:pPr algn="ctr"/>
            <a:r>
              <a:rPr lang="fr-FR" sz="32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SCRUTIN DE LISTE PARITAIRE</a:t>
            </a:r>
            <a:endParaRPr lang="fr-FR" sz="32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
        <p:nvSpPr>
          <p:cNvPr id="11" name="ZoneTexte 10">
            <a:extLst>
              <a:ext uri="{FF2B5EF4-FFF2-40B4-BE49-F238E27FC236}">
                <a16:creationId xmlns:a16="http://schemas.microsoft.com/office/drawing/2014/main" id="{DB40E1B0-2D78-34EB-DEAE-192E9BCCF54A}"/>
              </a:ext>
            </a:extLst>
          </p:cNvPr>
          <p:cNvSpPr txBox="1"/>
          <p:nvPr/>
        </p:nvSpPr>
        <p:spPr>
          <a:xfrm>
            <a:off x="926950" y="1816947"/>
            <a:ext cx="10338099" cy="3293209"/>
          </a:xfrm>
          <a:prstGeom prst="rect">
            <a:avLst/>
          </a:prstGeom>
          <a:noFill/>
        </p:spPr>
        <p:txBody>
          <a:bodyPr wrap="square" rtlCol="0">
            <a:spAutoFit/>
          </a:bodyPr>
          <a:lstStyle/>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Pour les </a:t>
            </a:r>
            <a:r>
              <a:rPr lang="fr-FR" sz="1600" kern="100" dirty="0">
                <a:solidFill>
                  <a:srgbClr val="C00000"/>
                </a:solidFill>
                <a:latin typeface="Arial Black" panose="020B0604020202020204" pitchFamily="34" charset="0"/>
                <a:cs typeface="Times New Roman" panose="02020603050405020304" pitchFamily="18" charset="0"/>
              </a:rPr>
              <a:t>C</a:t>
            </a:r>
            <a:r>
              <a:rPr lang="fr-FR" sz="1600" kern="100" baseline="30000" dirty="0">
                <a:solidFill>
                  <a:srgbClr val="C00000"/>
                </a:solidFill>
                <a:latin typeface="Arial Black" panose="020B0604020202020204" pitchFamily="34" charset="0"/>
                <a:cs typeface="Times New Roman" panose="02020603050405020304" pitchFamily="18" charset="0"/>
              </a:rPr>
              <a:t>nes</a:t>
            </a:r>
            <a:r>
              <a:rPr lang="fr-FR" sz="1600" kern="100" dirty="0">
                <a:solidFill>
                  <a:srgbClr val="C00000"/>
                </a:solidFill>
                <a:latin typeface="Arial Black" panose="020B0604020202020204" pitchFamily="34" charset="0"/>
                <a:cs typeface="Times New Roman" panose="02020603050405020304" pitchFamily="18" charset="0"/>
              </a:rPr>
              <a:t> de moins de 1000 habitants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marL="742950" lvl="1" indent="-285750" algn="just">
              <a:buFont typeface="Wingdings" pitchFamily="2" charset="2"/>
              <a:buChar char="Ø"/>
            </a:pP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Les listes sont considérées comme complètes dès lors qu’elles comptent </a:t>
            </a:r>
            <a:r>
              <a:rPr lang="fr-FR" sz="1600" kern="100" dirty="0">
                <a:latin typeface="Arial Black" panose="020B0604020202020204" pitchFamily="34" charset="0"/>
                <a:cs typeface="Times New Roman" panose="02020603050405020304" pitchFamily="18" charset="0"/>
              </a:rPr>
              <a:t>jusqu’à 2 candidats de moins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que l’effectif légal du conseil municipal. Dans le cas où une liste obtient plus de sièges qu’elle n’a de candidats, </a:t>
            </a:r>
            <a:r>
              <a:rPr lang="fr-FR" sz="1600" kern="100" dirty="0">
                <a:latin typeface="Arial Black" panose="020B0604020202020204" pitchFamily="34" charset="0"/>
                <a:cs typeface="Times New Roman" panose="02020603050405020304" pitchFamily="18" charset="0"/>
              </a:rPr>
              <a:t>les sièges qu’elle ne peut pas occuper restent vacants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a:t>
            </a:r>
          </a:p>
          <a:p>
            <a:pPr marL="742950" lvl="1" indent="-285750" algn="just">
              <a:buFont typeface="Wingdings" pitchFamily="2" charset="2"/>
              <a:buChar char="Ø"/>
            </a:pPr>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marL="742950" lvl="1" indent="-285750" algn="just">
              <a:buFont typeface="Wingdings" pitchFamily="2" charset="2"/>
              <a:buChar char="Ø"/>
            </a:pP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S’il n’y a </a:t>
            </a:r>
            <a:r>
              <a:rPr lang="fr-FR" sz="1600" kern="100" dirty="0">
                <a:latin typeface="Arial Black" panose="020B0604020202020204" pitchFamily="34" charset="0"/>
                <a:cs typeface="Times New Roman" panose="02020603050405020304" pitchFamily="18" charset="0"/>
              </a:rPr>
              <a:t>qu’une liste candidate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si elle est </a:t>
            </a:r>
            <a:r>
              <a:rPr lang="fr-FR" sz="1600" kern="100" dirty="0">
                <a:latin typeface="Arial Black" panose="020B0604020202020204" pitchFamily="34" charset="0"/>
                <a:cs typeface="Times New Roman" panose="02020603050405020304" pitchFamily="18" charset="0"/>
              </a:rPr>
              <a:t>complète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elle obtient automatiquement la </a:t>
            </a:r>
            <a:r>
              <a:rPr lang="fr-FR" sz="1600" kern="100" dirty="0">
                <a:latin typeface="Arial Black" panose="020B0604020202020204" pitchFamily="34" charset="0"/>
                <a:cs typeface="Times New Roman" panose="02020603050405020304" pitchFamily="18" charset="0"/>
              </a:rPr>
              <a:t>totalité</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des sièges au conseil municipal ; si elle est </a:t>
            </a:r>
            <a:r>
              <a:rPr lang="fr-FR" sz="1600" kern="100" dirty="0">
                <a:latin typeface="Arial Black" panose="020B0604020202020204" pitchFamily="34" charset="0"/>
                <a:cs typeface="Times New Roman" panose="02020603050405020304" pitchFamily="18" charset="0"/>
              </a:rPr>
              <a:t>incomplète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elle obtient autant de sièges que de candidats et </a:t>
            </a:r>
            <a:r>
              <a:rPr lang="fr-FR" sz="1600" kern="100" dirty="0">
                <a:latin typeface="Arial Black" panose="020B0604020202020204" pitchFamily="34" charset="0"/>
                <a:cs typeface="Times New Roman" panose="02020603050405020304" pitchFamily="18" charset="0"/>
              </a:rPr>
              <a:t>les sièges non pourvus restent vacants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t>
            </a:r>
          </a:p>
          <a:p>
            <a:pPr lvl="1"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marL="742950" lvl="1" indent="-285750" algn="just">
              <a:buFont typeface="Wingdings" pitchFamily="2" charset="2"/>
              <a:buChar char="Ø"/>
            </a:pP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Après les élections municipales, le conseil municipal </a:t>
            </a:r>
            <a:r>
              <a:rPr lang="fr-FR" sz="1600" kern="100" dirty="0">
                <a:latin typeface="Arial Black" panose="020B0604020202020204" pitchFamily="34" charset="0"/>
                <a:cs typeface="Times New Roman" panose="02020603050405020304" pitchFamily="18" charset="0"/>
              </a:rPr>
              <a:t>est réputé complet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s’il compte 2 membres de moins que l’effectif légal (</a:t>
            </a:r>
            <a:r>
              <a:rPr lang="fr-FR" sz="1600" i="1" kern="100" dirty="0">
                <a:solidFill>
                  <a:schemeClr val="tx1">
                    <a:lumMod val="50000"/>
                    <a:lumOff val="50000"/>
                  </a:schemeClr>
                </a:solidFill>
                <a:latin typeface="Arial Black" panose="020B0604020202020204" pitchFamily="34" charset="0"/>
                <a:cs typeface="Times New Roman" panose="02020603050405020304" pitchFamily="18" charset="0"/>
              </a:rPr>
              <a:t>art. L. 2121-2-1 du CGCT</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t>
            </a:r>
          </a:p>
        </p:txBody>
      </p:sp>
      <p:sp>
        <p:nvSpPr>
          <p:cNvPr id="9" name="ZoneTexte 8">
            <a:extLst>
              <a:ext uri="{FF2B5EF4-FFF2-40B4-BE49-F238E27FC236}">
                <a16:creationId xmlns:a16="http://schemas.microsoft.com/office/drawing/2014/main" id="{C1B814BB-902A-8F15-67C2-85FC5CE2655A}"/>
              </a:ext>
            </a:extLst>
          </p:cNvPr>
          <p:cNvSpPr txBox="1"/>
          <p:nvPr/>
        </p:nvSpPr>
        <p:spPr>
          <a:xfrm>
            <a:off x="2979869" y="1402310"/>
            <a:ext cx="6196404" cy="400110"/>
          </a:xfrm>
          <a:prstGeom prst="rect">
            <a:avLst/>
          </a:prstGeom>
          <a:noFill/>
        </p:spPr>
        <p:txBody>
          <a:bodyPr wrap="square" rtlCol="0">
            <a:spAutoFit/>
          </a:bodyPr>
          <a:lstStyle/>
          <a:p>
            <a:pPr algn="ctr"/>
            <a:r>
              <a:rPr lang="fr-FR" sz="2000" i="1" kern="100" dirty="0">
                <a:solidFill>
                  <a:srgbClr val="0F93A5"/>
                </a:solidFill>
                <a:latin typeface="Arial Black" panose="020B0604020202020204" pitchFamily="34" charset="0"/>
                <a:ea typeface="Apple Color Emoji" pitchFamily="2" charset="0"/>
                <a:cs typeface="Times New Roman" panose="02020603050405020304" pitchFamily="18" charset="0"/>
              </a:rPr>
              <a:t>Mesures d’adaptation</a:t>
            </a:r>
          </a:p>
        </p:txBody>
      </p:sp>
      <p:graphicFrame>
        <p:nvGraphicFramePr>
          <p:cNvPr id="3" name="Tableau 2">
            <a:extLst>
              <a:ext uri="{FF2B5EF4-FFF2-40B4-BE49-F238E27FC236}">
                <a16:creationId xmlns:a16="http://schemas.microsoft.com/office/drawing/2014/main" id="{35E85F96-0E8E-BD1A-5197-9E635B586887}"/>
              </a:ext>
            </a:extLst>
          </p:cNvPr>
          <p:cNvGraphicFramePr>
            <a:graphicFrameLocks noGrp="1"/>
          </p:cNvGraphicFramePr>
          <p:nvPr>
            <p:extLst>
              <p:ext uri="{D42A27DB-BD31-4B8C-83A1-F6EECF244321}">
                <p14:modId xmlns:p14="http://schemas.microsoft.com/office/powerpoint/2010/main" val="1841232320"/>
              </p:ext>
            </p:extLst>
          </p:nvPr>
        </p:nvGraphicFramePr>
        <p:xfrm>
          <a:off x="1959347" y="5298200"/>
          <a:ext cx="8237448" cy="1188720"/>
        </p:xfrm>
        <a:graphic>
          <a:graphicData uri="http://schemas.openxmlformats.org/drawingml/2006/table">
            <a:tbl>
              <a:tblPr firstRow="1" bandRow="1">
                <a:tableStyleId>{5C22544A-7EE6-4342-B048-85BDC9FD1C3A}</a:tableStyleId>
              </a:tblPr>
              <a:tblGrid>
                <a:gridCol w="2059362">
                  <a:extLst>
                    <a:ext uri="{9D8B030D-6E8A-4147-A177-3AD203B41FA5}">
                      <a16:colId xmlns:a16="http://schemas.microsoft.com/office/drawing/2014/main" val="652212662"/>
                    </a:ext>
                  </a:extLst>
                </a:gridCol>
                <a:gridCol w="2059362">
                  <a:extLst>
                    <a:ext uri="{9D8B030D-6E8A-4147-A177-3AD203B41FA5}">
                      <a16:colId xmlns:a16="http://schemas.microsoft.com/office/drawing/2014/main" val="3472166870"/>
                    </a:ext>
                  </a:extLst>
                </a:gridCol>
                <a:gridCol w="2059362">
                  <a:extLst>
                    <a:ext uri="{9D8B030D-6E8A-4147-A177-3AD203B41FA5}">
                      <a16:colId xmlns:a16="http://schemas.microsoft.com/office/drawing/2014/main" val="3872817755"/>
                    </a:ext>
                  </a:extLst>
                </a:gridCol>
                <a:gridCol w="2059362">
                  <a:extLst>
                    <a:ext uri="{9D8B030D-6E8A-4147-A177-3AD203B41FA5}">
                      <a16:colId xmlns:a16="http://schemas.microsoft.com/office/drawing/2014/main" val="428899195"/>
                    </a:ext>
                  </a:extLst>
                </a:gridCol>
              </a:tblGrid>
              <a:tr h="375105">
                <a:tc>
                  <a:txBody>
                    <a:bodyPr/>
                    <a:lstStyle/>
                    <a:p>
                      <a:endParaRPr lang="fr-FR" sz="1200" dirty="0">
                        <a:solidFill>
                          <a:schemeClr val="accent1">
                            <a:lumMod val="20000"/>
                            <a:lumOff val="80000"/>
                          </a:schemeClr>
                        </a:solidFill>
                      </a:endParaRPr>
                    </a:p>
                  </a:txBody>
                  <a:tcPr>
                    <a:solidFill>
                      <a:schemeClr val="accent1">
                        <a:lumMod val="20000"/>
                        <a:lumOff val="80000"/>
                      </a:schemeClr>
                    </a:solidFill>
                  </a:tcPr>
                </a:tc>
                <a:tc>
                  <a:txBody>
                    <a:bodyPr/>
                    <a:lstStyle/>
                    <a:p>
                      <a:pPr algn="ctr"/>
                      <a:r>
                        <a:rPr lang="fr-FR" sz="1200" b="1" dirty="0">
                          <a:solidFill>
                            <a:schemeClr val="tx1"/>
                          </a:solidFill>
                        </a:rPr>
                        <a:t>Moins de 100 hab.</a:t>
                      </a:r>
                    </a:p>
                  </a:txBody>
                  <a:tcP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De 100 à 499 hab.</a:t>
                      </a:r>
                    </a:p>
                    <a:p>
                      <a:pPr algn="ctr"/>
                      <a:endParaRPr lang="fr-FR" sz="1200" dirty="0"/>
                    </a:p>
                  </a:txBody>
                  <a:tcP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De 500 à 999 hab.</a:t>
                      </a:r>
                    </a:p>
                    <a:p>
                      <a:endParaRPr lang="fr-FR" sz="1200" dirty="0"/>
                    </a:p>
                  </a:txBody>
                  <a:tcPr>
                    <a:solidFill>
                      <a:schemeClr val="accent1">
                        <a:lumMod val="20000"/>
                        <a:lumOff val="80000"/>
                      </a:schemeClr>
                    </a:solidFill>
                  </a:tcPr>
                </a:tc>
                <a:extLst>
                  <a:ext uri="{0D108BD9-81ED-4DB2-BD59-A6C34878D82A}">
                    <a16:rowId xmlns:a16="http://schemas.microsoft.com/office/drawing/2014/main" val="660601"/>
                  </a:ext>
                </a:extLst>
              </a:tr>
              <a:tr h="350098">
                <a:tc>
                  <a:txBody>
                    <a:bodyPr/>
                    <a:lstStyle/>
                    <a:p>
                      <a:pPr algn="ctr"/>
                      <a:r>
                        <a:rPr lang="fr-FR" sz="1100" b="1" dirty="0"/>
                        <a:t>Effectif légal du conseil municipal</a:t>
                      </a:r>
                    </a:p>
                  </a:txBody>
                  <a:tcPr/>
                </a:tc>
                <a:tc>
                  <a:txBody>
                    <a:bodyPr/>
                    <a:lstStyle/>
                    <a:p>
                      <a:pPr algn="ctr"/>
                      <a:r>
                        <a:rPr lang="fr-FR" sz="1400" b="1" dirty="0"/>
                        <a:t>7</a:t>
                      </a:r>
                    </a:p>
                  </a:txBody>
                  <a:tcPr/>
                </a:tc>
                <a:tc>
                  <a:txBody>
                    <a:bodyPr/>
                    <a:lstStyle/>
                    <a:p>
                      <a:pPr algn="ctr"/>
                      <a:r>
                        <a:rPr lang="fr-FR" sz="1400" b="1" dirty="0"/>
                        <a:t>11</a:t>
                      </a:r>
                    </a:p>
                  </a:txBody>
                  <a:tcPr/>
                </a:tc>
                <a:tc>
                  <a:txBody>
                    <a:bodyPr/>
                    <a:lstStyle/>
                    <a:p>
                      <a:pPr algn="ctr"/>
                      <a:r>
                        <a:rPr lang="fr-FR" sz="1400" b="1" dirty="0"/>
                        <a:t>15</a:t>
                      </a:r>
                    </a:p>
                  </a:txBody>
                  <a:tcPr/>
                </a:tc>
                <a:extLst>
                  <a:ext uri="{0D108BD9-81ED-4DB2-BD59-A6C34878D82A}">
                    <a16:rowId xmlns:a16="http://schemas.microsoft.com/office/drawing/2014/main" val="1560152380"/>
                  </a:ext>
                </a:extLst>
              </a:tr>
              <a:tr h="250070">
                <a:tc>
                  <a:txBody>
                    <a:bodyPr/>
                    <a:lstStyle/>
                    <a:p>
                      <a:pPr algn="ctr"/>
                      <a:r>
                        <a:rPr lang="fr-FR" sz="1100" b="1" dirty="0"/>
                        <a:t>Effectif réputé complet</a:t>
                      </a:r>
                    </a:p>
                  </a:txBody>
                  <a:tcPr/>
                </a:tc>
                <a:tc>
                  <a:txBody>
                    <a:bodyPr/>
                    <a:lstStyle/>
                    <a:p>
                      <a:pPr algn="ctr"/>
                      <a:r>
                        <a:rPr lang="fr-FR" sz="1400" b="1" dirty="0"/>
                        <a:t>5</a:t>
                      </a:r>
                    </a:p>
                  </a:txBody>
                  <a:tcPr/>
                </a:tc>
                <a:tc>
                  <a:txBody>
                    <a:bodyPr/>
                    <a:lstStyle/>
                    <a:p>
                      <a:pPr algn="ctr"/>
                      <a:r>
                        <a:rPr lang="fr-FR" sz="1400" dirty="0"/>
                        <a:t> </a:t>
                      </a:r>
                      <a:r>
                        <a:rPr lang="fr-FR" sz="1400" b="1" dirty="0"/>
                        <a:t>9</a:t>
                      </a:r>
                      <a:endParaRPr lang="fr-FR" sz="1600" dirty="0"/>
                    </a:p>
                  </a:txBody>
                  <a:tcPr/>
                </a:tc>
                <a:tc>
                  <a:txBody>
                    <a:bodyPr/>
                    <a:lstStyle/>
                    <a:p>
                      <a:pPr algn="ctr"/>
                      <a:r>
                        <a:rPr lang="fr-FR" sz="1400" b="1" dirty="0"/>
                        <a:t>13</a:t>
                      </a:r>
                    </a:p>
                  </a:txBody>
                  <a:tcPr/>
                </a:tc>
                <a:extLst>
                  <a:ext uri="{0D108BD9-81ED-4DB2-BD59-A6C34878D82A}">
                    <a16:rowId xmlns:a16="http://schemas.microsoft.com/office/drawing/2014/main" val="3057217359"/>
                  </a:ext>
                </a:extLst>
              </a:tr>
            </a:tbl>
          </a:graphicData>
        </a:graphic>
      </p:graphicFrame>
    </p:spTree>
    <p:extLst>
      <p:ext uri="{BB962C8B-B14F-4D97-AF65-F5344CB8AC3E}">
        <p14:creationId xmlns:p14="http://schemas.microsoft.com/office/powerpoint/2010/main" val="3094922153"/>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3DCE1566-2223-10E4-6CDB-2E30D64F9619}"/>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C4E25C11-3084-2E49-85E0-6FFD44AFB54A}"/>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77C860E2-99CC-4D43-9219-A1148289B422}"/>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9" name="ZoneTexte 8">
            <a:extLst>
              <a:ext uri="{FF2B5EF4-FFF2-40B4-BE49-F238E27FC236}">
                <a16:creationId xmlns:a16="http://schemas.microsoft.com/office/drawing/2014/main" id="{254A5CD3-A2DE-0C6A-B080-6EED7A567BED}"/>
              </a:ext>
            </a:extLst>
          </p:cNvPr>
          <p:cNvSpPr txBox="1"/>
          <p:nvPr/>
        </p:nvSpPr>
        <p:spPr>
          <a:xfrm>
            <a:off x="2890075" y="1374098"/>
            <a:ext cx="6196404" cy="400110"/>
          </a:xfrm>
          <a:prstGeom prst="rect">
            <a:avLst/>
          </a:prstGeom>
          <a:noFill/>
        </p:spPr>
        <p:txBody>
          <a:bodyPr wrap="square" rtlCol="0">
            <a:spAutoFit/>
          </a:bodyPr>
          <a:lstStyle/>
          <a:p>
            <a:pPr algn="ctr"/>
            <a:r>
              <a:rPr lang="fr-FR" sz="2000" i="1" kern="100" dirty="0">
                <a:solidFill>
                  <a:srgbClr val="0F93A5"/>
                </a:solidFill>
                <a:latin typeface="Arial Black" panose="020B0604020202020204" pitchFamily="34" charset="0"/>
                <a:ea typeface="Apple Color Emoji" pitchFamily="2" charset="0"/>
                <a:cs typeface="Times New Roman" panose="02020603050405020304" pitchFamily="18" charset="0"/>
              </a:rPr>
              <a:t>Élections des adjoints - 1</a:t>
            </a:r>
          </a:p>
        </p:txBody>
      </p:sp>
      <p:sp>
        <p:nvSpPr>
          <p:cNvPr id="3" name="ZoneTexte 2">
            <a:extLst>
              <a:ext uri="{FF2B5EF4-FFF2-40B4-BE49-F238E27FC236}">
                <a16:creationId xmlns:a16="http://schemas.microsoft.com/office/drawing/2014/main" id="{2BACC556-69E6-C79E-84EC-F0E44486594E}"/>
              </a:ext>
            </a:extLst>
          </p:cNvPr>
          <p:cNvSpPr txBox="1"/>
          <p:nvPr/>
        </p:nvSpPr>
        <p:spPr>
          <a:xfrm>
            <a:off x="1258349" y="6472546"/>
            <a:ext cx="9459857" cy="307777"/>
          </a:xfrm>
          <a:prstGeom prst="rect">
            <a:avLst/>
          </a:prstGeom>
          <a:noFill/>
        </p:spPr>
        <p:txBody>
          <a:bodyPr wrap="square" rtlCol="0">
            <a:spAutoFit/>
          </a:bodyPr>
          <a:lstStyle/>
          <a:p>
            <a:pPr algn="ctr"/>
            <a:r>
              <a:rPr lang="fr-FR" sz="1400" i="1" kern="100" dirty="0">
                <a:solidFill>
                  <a:schemeClr val="tx1">
                    <a:lumMod val="50000"/>
                    <a:lumOff val="50000"/>
                  </a:schemeClr>
                </a:solidFill>
                <a:latin typeface="Arial Black" panose="020B0604020202020204" pitchFamily="34" charset="0"/>
                <a:cs typeface="Times New Roman" panose="02020603050405020304" pitchFamily="18" charset="0"/>
              </a:rPr>
              <a:t>(art. L. 2122-7-1 et L. 2122-7-2 du CGCT modifiés par la loi du 21 mai 2025)</a:t>
            </a:r>
            <a:endParaRPr lang="fr-FR" sz="1400" dirty="0"/>
          </a:p>
        </p:txBody>
      </p:sp>
      <p:sp>
        <p:nvSpPr>
          <p:cNvPr id="8" name="Flèche vers la droite 7">
            <a:extLst>
              <a:ext uri="{FF2B5EF4-FFF2-40B4-BE49-F238E27FC236}">
                <a16:creationId xmlns:a16="http://schemas.microsoft.com/office/drawing/2014/main" id="{4ED2A415-D811-46A0-4D29-629437999300}"/>
              </a:ext>
            </a:extLst>
          </p:cNvPr>
          <p:cNvSpPr/>
          <p:nvPr/>
        </p:nvSpPr>
        <p:spPr>
          <a:xfrm>
            <a:off x="456261" y="2047102"/>
            <a:ext cx="262991" cy="246678"/>
          </a:xfrm>
          <a:prstGeom prst="rightArrow">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 name="ZoneTexte 11">
            <a:extLst>
              <a:ext uri="{FF2B5EF4-FFF2-40B4-BE49-F238E27FC236}">
                <a16:creationId xmlns:a16="http://schemas.microsoft.com/office/drawing/2014/main" id="{58EDBFA4-3135-312D-63E2-3DE60A20F677}"/>
              </a:ext>
            </a:extLst>
          </p:cNvPr>
          <p:cNvSpPr txBox="1"/>
          <p:nvPr/>
        </p:nvSpPr>
        <p:spPr>
          <a:xfrm>
            <a:off x="719252" y="1948231"/>
            <a:ext cx="10338099" cy="4278094"/>
          </a:xfrm>
          <a:prstGeom prst="rect">
            <a:avLst/>
          </a:prstGeom>
          <a:noFill/>
        </p:spPr>
        <p:txBody>
          <a:bodyPr wrap="square" rtlCol="0">
            <a:spAutoFit/>
          </a:bodyPr>
          <a:lstStyle/>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Généralisation du </a:t>
            </a:r>
            <a:r>
              <a:rPr lang="fr-FR" sz="1600" kern="100" dirty="0">
                <a:solidFill>
                  <a:srgbClr val="C00000"/>
                </a:solidFill>
                <a:latin typeface="Arial Black" panose="020B0604020202020204" pitchFamily="34" charset="0"/>
                <a:cs typeface="Times New Roman" panose="02020603050405020304" pitchFamily="18" charset="0"/>
              </a:rPr>
              <a:t>scrutin de liste paritaire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aussi étendue à </a:t>
            </a:r>
            <a:r>
              <a:rPr lang="fr-FR" sz="1600" kern="100" dirty="0">
                <a:latin typeface="Arial Black" panose="020B0604020202020204" pitchFamily="34" charset="0"/>
                <a:cs typeface="Times New Roman" panose="02020603050405020304" pitchFamily="18" charset="0"/>
              </a:rPr>
              <a:t>l’élection des adjoints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dans les C</a:t>
            </a:r>
            <a:r>
              <a:rPr lang="fr-FR" sz="1600" kern="100" baseline="30000" dirty="0">
                <a:solidFill>
                  <a:schemeClr val="tx1">
                    <a:lumMod val="50000"/>
                    <a:lumOff val="50000"/>
                  </a:schemeClr>
                </a:solidFill>
                <a:latin typeface="Arial Black" panose="020B0604020202020204" pitchFamily="34" charset="0"/>
                <a:cs typeface="Times New Roman" panose="02020603050405020304" pitchFamily="18" charset="0"/>
              </a:rPr>
              <a:t>nes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de moins de 1000 habs.</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kern="100" dirty="0">
                <a:latin typeface="Arial Black" panose="020B0604020202020204" pitchFamily="34" charset="0"/>
                <a:cs typeface="Times New Roman" panose="02020603050405020304" pitchFamily="18" charset="0"/>
              </a:rPr>
              <a:t>Harmonisation</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du mode de scrutin des adjoints entre les C</a:t>
            </a:r>
            <a:r>
              <a:rPr lang="fr-FR" sz="1600" kern="100" baseline="30000" dirty="0">
                <a:solidFill>
                  <a:schemeClr val="tx1">
                    <a:lumMod val="50000"/>
                    <a:lumOff val="50000"/>
                  </a:schemeClr>
                </a:solidFill>
                <a:latin typeface="Arial Black" panose="020B0604020202020204" pitchFamily="34" charset="0"/>
                <a:cs typeface="Times New Roman" panose="02020603050405020304" pitchFamily="18" charset="0"/>
              </a:rPr>
              <a:t>nes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de moins/plus de 1000 habs.</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marL="742950" lvl="1" indent="-285750" algn="just">
              <a:buFont typeface="Wingdings" pitchFamily="2" charset="2"/>
              <a:buChar char="Ø"/>
            </a:pP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Les adjoints sont élus parmi les membres du conseil municipal, au </a:t>
            </a:r>
            <a:r>
              <a:rPr lang="fr-FR" sz="1600" kern="100" dirty="0">
                <a:latin typeface="Arial Black" panose="020B0604020202020204" pitchFamily="34" charset="0"/>
                <a:cs typeface="Times New Roman" panose="02020603050405020304" pitchFamily="18" charset="0"/>
              </a:rPr>
              <a:t>scrutin de liste paritaire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avec alternance homme/femme, sans panachage ;</a:t>
            </a:r>
          </a:p>
          <a:p>
            <a:pPr marL="742950" lvl="1" indent="-285750" algn="just">
              <a:buFont typeface="Wingdings" pitchFamily="2" charset="2"/>
              <a:buChar char="Ø"/>
            </a:pP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Élections à la </a:t>
            </a:r>
            <a:r>
              <a:rPr lang="fr-FR" sz="1600" kern="100" dirty="0">
                <a:latin typeface="Arial Black" panose="020B0604020202020204" pitchFamily="34" charset="0"/>
                <a:cs typeface="Times New Roman" panose="02020603050405020304" pitchFamily="18" charset="0"/>
              </a:rPr>
              <a:t>majorité absolue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t>
            </a:r>
          </a:p>
          <a:p>
            <a:pPr marL="742950" lvl="1" indent="-285750" algn="just">
              <a:buFont typeface="Wingdings" pitchFamily="2" charset="2"/>
              <a:buChar char="Ø"/>
            </a:pP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L’ordre de présentation de la liste des conseillers municipaux aux fonctions d’adjoint n’est pas lié à l’ordre de présentation des candidats à l’élection municipale et peut donc être différente.</a:t>
            </a:r>
          </a:p>
          <a:p>
            <a:pPr marL="742950" lvl="1" indent="-285750" algn="just">
              <a:buFont typeface="Wingdings" pitchFamily="2" charset="2"/>
              <a:buChar char="Ø"/>
            </a:pPr>
            <a:r>
              <a:rPr lang="fr-FR" sz="1600" kern="100" dirty="0">
                <a:solidFill>
                  <a:srgbClr val="C00000"/>
                </a:solidFill>
                <a:latin typeface="Arial Black" panose="020B0604020202020204" pitchFamily="34" charset="0"/>
                <a:cs typeface="Times New Roman" panose="02020603050405020304" pitchFamily="18" charset="0"/>
              </a:rPr>
              <a:t>L’obligation de parité ne s’applique pas au couple maire/adjoint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le 1</a:t>
            </a:r>
            <a:r>
              <a:rPr lang="fr-FR" sz="1600" kern="100" baseline="30000" dirty="0">
                <a:solidFill>
                  <a:schemeClr val="tx1">
                    <a:lumMod val="50000"/>
                    <a:lumOff val="50000"/>
                  </a:schemeClr>
                </a:solidFill>
                <a:latin typeface="Arial Black" panose="020B0604020202020204" pitchFamily="34" charset="0"/>
                <a:cs typeface="Times New Roman" panose="02020603050405020304" pitchFamily="18" charset="0"/>
              </a:rPr>
              <a:t>er</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adjoint peut donc être du même sexe que le maire.</a:t>
            </a:r>
          </a:p>
          <a:p>
            <a:pPr lvl="1"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marL="742950" lvl="1" indent="-285750" algn="just">
              <a:buFont typeface="Wingdings" pitchFamily="2" charset="2"/>
              <a:buChar char="Ø"/>
            </a:pP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Possibilité d’un 3</a:t>
            </a:r>
            <a:r>
              <a:rPr lang="fr-FR" sz="1600" kern="100" baseline="30000" dirty="0">
                <a:solidFill>
                  <a:schemeClr val="tx1">
                    <a:lumMod val="50000"/>
                    <a:lumOff val="50000"/>
                  </a:schemeClr>
                </a:solidFill>
                <a:latin typeface="Arial Black" panose="020B0604020202020204" pitchFamily="34" charset="0"/>
                <a:cs typeface="Times New Roman" panose="02020603050405020304" pitchFamily="18" charset="0"/>
              </a:rPr>
              <a:t>ème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tour de scrutin à la majorité relative si aucune liste n’a obtenu la majorité absolue après 2 tours ;</a:t>
            </a:r>
          </a:p>
          <a:p>
            <a:pPr marL="742950" lvl="1" indent="-285750" algn="just">
              <a:buFont typeface="Wingdings" pitchFamily="2" charset="2"/>
              <a:buChar char="Ø"/>
            </a:pP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Priorité à la liste ayant </a:t>
            </a:r>
            <a:r>
              <a:rPr lang="fr-FR" sz="1600" kern="100" dirty="0">
                <a:latin typeface="Arial Black" panose="020B0604020202020204" pitchFamily="34" charset="0"/>
                <a:cs typeface="Times New Roman" panose="02020603050405020304" pitchFamily="18" charset="0"/>
              </a:rPr>
              <a:t>la moyenne d’âge la plus élevée </a:t>
            </a:r>
            <a:r>
              <a:rPr lang="fr-FR" sz="1600" kern="100" dirty="0">
                <a:solidFill>
                  <a:srgbClr val="C00000"/>
                </a:solidFill>
                <a:latin typeface="Arial Black" panose="020B0604020202020204" pitchFamily="34" charset="0"/>
                <a:cs typeface="Times New Roman" panose="02020603050405020304" pitchFamily="18" charset="0"/>
              </a:rPr>
              <a:t>en cas d’égalité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t>
            </a:r>
          </a:p>
        </p:txBody>
      </p:sp>
      <p:sp>
        <p:nvSpPr>
          <p:cNvPr id="2" name="ZoneTexte 1">
            <a:extLst>
              <a:ext uri="{FF2B5EF4-FFF2-40B4-BE49-F238E27FC236}">
                <a16:creationId xmlns:a16="http://schemas.microsoft.com/office/drawing/2014/main" id="{27D904CF-1BAA-FC03-E261-B05A8401D49C}"/>
              </a:ext>
            </a:extLst>
          </p:cNvPr>
          <p:cNvSpPr txBox="1"/>
          <p:nvPr/>
        </p:nvSpPr>
        <p:spPr>
          <a:xfrm>
            <a:off x="0" y="850172"/>
            <a:ext cx="12192000" cy="475655"/>
          </a:xfrm>
          <a:prstGeom prst="rect">
            <a:avLst/>
          </a:prstGeom>
          <a:noFill/>
        </p:spPr>
        <p:txBody>
          <a:bodyPr wrap="square" rtlCol="0">
            <a:spAutoFit/>
          </a:bodyPr>
          <a:lstStyle/>
          <a:p>
            <a:pPr algn="ctr"/>
            <a:r>
              <a:rPr lang="fr-FR" sz="28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AUTRES MODIFICATIONS APPORTÉES PAR LA RÉFORME</a:t>
            </a:r>
            <a:endParaRPr lang="fr-FR" sz="28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Tree>
    <p:extLst>
      <p:ext uri="{BB962C8B-B14F-4D97-AF65-F5344CB8AC3E}">
        <p14:creationId xmlns:p14="http://schemas.microsoft.com/office/powerpoint/2010/main" val="3866156697"/>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318B5B1E-1D52-3ED6-F03F-22A1426CDD4D}"/>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C69C9B0E-7E3F-F908-732D-8143A0B8A46C}"/>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621CC7C0-4EA5-E019-DE0B-12639BF3DDAF}"/>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9" name="ZoneTexte 8">
            <a:extLst>
              <a:ext uri="{FF2B5EF4-FFF2-40B4-BE49-F238E27FC236}">
                <a16:creationId xmlns:a16="http://schemas.microsoft.com/office/drawing/2014/main" id="{C7568DBD-BD24-AEBA-39B1-88AF804CA660}"/>
              </a:ext>
            </a:extLst>
          </p:cNvPr>
          <p:cNvSpPr txBox="1"/>
          <p:nvPr/>
        </p:nvSpPr>
        <p:spPr>
          <a:xfrm>
            <a:off x="2899907" y="1326943"/>
            <a:ext cx="6196404" cy="400110"/>
          </a:xfrm>
          <a:prstGeom prst="rect">
            <a:avLst/>
          </a:prstGeom>
          <a:noFill/>
        </p:spPr>
        <p:txBody>
          <a:bodyPr wrap="square" rtlCol="0">
            <a:spAutoFit/>
          </a:bodyPr>
          <a:lstStyle/>
          <a:p>
            <a:pPr algn="ctr"/>
            <a:r>
              <a:rPr lang="fr-FR" sz="2000" i="1" kern="100" dirty="0">
                <a:solidFill>
                  <a:srgbClr val="0F93A5"/>
                </a:solidFill>
                <a:latin typeface="Arial Black" panose="020B0604020202020204" pitchFamily="34" charset="0"/>
                <a:ea typeface="Apple Color Emoji" pitchFamily="2" charset="0"/>
                <a:cs typeface="Times New Roman" panose="02020603050405020304" pitchFamily="18" charset="0"/>
              </a:rPr>
              <a:t>Élections des adjoints - 2</a:t>
            </a:r>
          </a:p>
        </p:txBody>
      </p:sp>
      <p:sp>
        <p:nvSpPr>
          <p:cNvPr id="3" name="ZoneTexte 2">
            <a:extLst>
              <a:ext uri="{FF2B5EF4-FFF2-40B4-BE49-F238E27FC236}">
                <a16:creationId xmlns:a16="http://schemas.microsoft.com/office/drawing/2014/main" id="{1A89A719-1B42-DA03-CEE7-9EAA0496DE29}"/>
              </a:ext>
            </a:extLst>
          </p:cNvPr>
          <p:cNvSpPr txBox="1"/>
          <p:nvPr/>
        </p:nvSpPr>
        <p:spPr>
          <a:xfrm>
            <a:off x="1258349" y="6118584"/>
            <a:ext cx="9459857" cy="307777"/>
          </a:xfrm>
          <a:prstGeom prst="rect">
            <a:avLst/>
          </a:prstGeom>
          <a:noFill/>
        </p:spPr>
        <p:txBody>
          <a:bodyPr wrap="square" rtlCol="0">
            <a:spAutoFit/>
          </a:bodyPr>
          <a:lstStyle/>
          <a:p>
            <a:pPr algn="ctr"/>
            <a:r>
              <a:rPr lang="fr-FR" sz="1400" i="1" kern="100" dirty="0">
                <a:solidFill>
                  <a:schemeClr val="tx1">
                    <a:lumMod val="50000"/>
                    <a:lumOff val="50000"/>
                  </a:schemeClr>
                </a:solidFill>
                <a:latin typeface="Arial Black" panose="020B0604020202020204" pitchFamily="34" charset="0"/>
                <a:cs typeface="Times New Roman" panose="02020603050405020304" pitchFamily="18" charset="0"/>
              </a:rPr>
              <a:t>(art. L. 2122-2 et 2121-2-1 du Code général des collectivités territoriales)</a:t>
            </a:r>
            <a:endParaRPr lang="fr-FR" sz="1400" dirty="0"/>
          </a:p>
        </p:txBody>
      </p:sp>
      <p:sp>
        <p:nvSpPr>
          <p:cNvPr id="8" name="Flèche vers la droite 7">
            <a:extLst>
              <a:ext uri="{FF2B5EF4-FFF2-40B4-BE49-F238E27FC236}">
                <a16:creationId xmlns:a16="http://schemas.microsoft.com/office/drawing/2014/main" id="{2E89D5CB-D9AC-831E-0F13-4DC795F99508}"/>
              </a:ext>
            </a:extLst>
          </p:cNvPr>
          <p:cNvSpPr/>
          <p:nvPr/>
        </p:nvSpPr>
        <p:spPr>
          <a:xfrm>
            <a:off x="456261" y="4736689"/>
            <a:ext cx="262991" cy="246678"/>
          </a:xfrm>
          <a:prstGeom prst="rightArrow">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 name="ZoneTexte 11">
            <a:extLst>
              <a:ext uri="{FF2B5EF4-FFF2-40B4-BE49-F238E27FC236}">
                <a16:creationId xmlns:a16="http://schemas.microsoft.com/office/drawing/2014/main" id="{0565FC81-E0E9-6DCA-BE14-3638DD424A66}"/>
              </a:ext>
            </a:extLst>
          </p:cNvPr>
          <p:cNvSpPr txBox="1"/>
          <p:nvPr/>
        </p:nvSpPr>
        <p:spPr>
          <a:xfrm>
            <a:off x="719252" y="1947290"/>
            <a:ext cx="10338099" cy="4093428"/>
          </a:xfrm>
          <a:prstGeom prst="rect">
            <a:avLst/>
          </a:prstGeom>
          <a:noFill/>
        </p:spPr>
        <p:txBody>
          <a:bodyPr wrap="square" rtlCol="0">
            <a:spAutoFit/>
          </a:bodyPr>
          <a:lstStyle/>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Le</a:t>
            </a:r>
            <a:r>
              <a:rPr lang="fr-FR" sz="1600" kern="100" dirty="0">
                <a:solidFill>
                  <a:srgbClr val="C00000"/>
                </a:solidFill>
                <a:latin typeface="Arial Black" panose="020B0604020202020204" pitchFamily="34" charset="0"/>
                <a:cs typeface="Times New Roman" panose="02020603050405020304" pitchFamily="18" charset="0"/>
              </a:rPr>
              <a:t> nombre d’adjoints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est déterminé par le conseil municipal </a:t>
            </a:r>
            <a:r>
              <a:rPr lang="fr-FR" sz="1600" kern="100" dirty="0">
                <a:latin typeface="Arial Black" panose="020B0604020202020204" pitchFamily="34" charset="0"/>
                <a:cs typeface="Times New Roman" panose="02020603050405020304" pitchFamily="18" charset="0"/>
              </a:rPr>
              <a:t>sans qu’il puisse excéder 30% de l’effectif légal du conseil municipal</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t>
            </a:r>
          </a:p>
          <a:p>
            <a:pPr algn="just"/>
            <a:endParaRPr lang="fr-FR" sz="1600" i="1" u="sng"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u="sng" kern="100" dirty="0">
                <a:latin typeface="Arial Black" panose="020B0604020202020204" pitchFamily="34" charset="0"/>
                <a:cs typeface="Times New Roman" panose="02020603050405020304" pitchFamily="18" charset="0"/>
              </a:rPr>
              <a:t>Ne peut être inférieur à 1 :</a:t>
            </a:r>
          </a:p>
          <a:p>
            <a:pPr algn="just"/>
            <a:r>
              <a:rPr lang="fr-FR" sz="1600" kern="100" dirty="0" err="1">
                <a:solidFill>
                  <a:schemeClr val="tx1">
                    <a:lumMod val="50000"/>
                    <a:lumOff val="50000"/>
                  </a:schemeClr>
                </a:solidFill>
                <a:latin typeface="Arial Black" panose="020B0604020202020204" pitchFamily="34" charset="0"/>
                <a:cs typeface="Times New Roman" panose="02020603050405020304" pitchFamily="18" charset="0"/>
              </a:rPr>
              <a:t>C</a:t>
            </a:r>
            <a:r>
              <a:rPr lang="fr-FR" sz="1600" kern="100" baseline="30000" dirty="0" err="1">
                <a:solidFill>
                  <a:schemeClr val="tx1">
                    <a:lumMod val="50000"/>
                    <a:lumOff val="50000"/>
                  </a:schemeClr>
                </a:solidFill>
                <a:latin typeface="Arial Black" panose="020B0604020202020204" pitchFamily="34" charset="0"/>
                <a:cs typeface="Times New Roman" panose="02020603050405020304" pitchFamily="18" charset="0"/>
              </a:rPr>
              <a:t>ne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&lt; 100 habitants : entre 1 et 2 adjoints</a:t>
            </a:r>
          </a:p>
          <a:p>
            <a:pPr algn="just"/>
            <a:r>
              <a:rPr lang="fr-FR" sz="1600" kern="100" dirty="0" err="1">
                <a:solidFill>
                  <a:schemeClr val="tx1">
                    <a:lumMod val="50000"/>
                    <a:lumOff val="50000"/>
                  </a:schemeClr>
                </a:solidFill>
                <a:latin typeface="Arial Black" panose="020B0604020202020204" pitchFamily="34" charset="0"/>
                <a:cs typeface="Times New Roman" panose="02020603050405020304" pitchFamily="18" charset="0"/>
              </a:rPr>
              <a:t>C</a:t>
            </a:r>
            <a:r>
              <a:rPr lang="fr-FR" sz="1600" kern="100" baseline="30000" dirty="0" err="1">
                <a:solidFill>
                  <a:schemeClr val="tx1">
                    <a:lumMod val="50000"/>
                    <a:lumOff val="50000"/>
                  </a:schemeClr>
                </a:solidFill>
                <a:latin typeface="Arial Black" panose="020B0604020202020204" pitchFamily="34" charset="0"/>
                <a:cs typeface="Times New Roman" panose="02020603050405020304" pitchFamily="18" charset="0"/>
              </a:rPr>
              <a:t>ne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entre 100 et 499 habitants : entre 1 et 3 adjoints</a:t>
            </a:r>
          </a:p>
          <a:p>
            <a:pPr algn="just"/>
            <a:r>
              <a:rPr lang="fr-FR" sz="1600" kern="100" dirty="0" err="1">
                <a:solidFill>
                  <a:schemeClr val="tx1">
                    <a:lumMod val="50000"/>
                    <a:lumOff val="50000"/>
                  </a:schemeClr>
                </a:solidFill>
                <a:latin typeface="Arial Black" panose="020B0604020202020204" pitchFamily="34" charset="0"/>
                <a:cs typeface="Times New Roman" panose="02020603050405020304" pitchFamily="18" charset="0"/>
              </a:rPr>
              <a:t>C</a:t>
            </a:r>
            <a:r>
              <a:rPr lang="fr-FR" sz="1600" kern="100" baseline="30000" dirty="0" err="1">
                <a:solidFill>
                  <a:schemeClr val="tx1">
                    <a:lumMod val="50000"/>
                    <a:lumOff val="50000"/>
                  </a:schemeClr>
                </a:solidFill>
                <a:latin typeface="Arial Black" panose="020B0604020202020204" pitchFamily="34" charset="0"/>
                <a:cs typeface="Times New Roman" panose="02020603050405020304" pitchFamily="18" charset="0"/>
              </a:rPr>
              <a:t>ne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500 et 999 habitants : entre 1 et 4 adjoints</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ctr"/>
            <a:r>
              <a:rPr lang="fr-FR" sz="1200" kern="100" dirty="0">
                <a:solidFill>
                  <a:srgbClr val="C00000"/>
                </a:solidFill>
                <a:latin typeface="Arial Black" panose="020B0604020202020204" pitchFamily="34" charset="0"/>
                <a:cs typeface="Times New Roman" panose="02020603050405020304" pitchFamily="18" charset="0"/>
              </a:rPr>
              <a:t>En cas d’élection d’un seul adjoint</a:t>
            </a:r>
            <a:r>
              <a:rPr lang="fr-FR" sz="1200" kern="100" dirty="0">
                <a:solidFill>
                  <a:schemeClr val="tx1">
                    <a:lumMod val="50000"/>
                    <a:lumOff val="50000"/>
                  </a:schemeClr>
                </a:solidFill>
                <a:latin typeface="Arial Black" panose="020B0604020202020204" pitchFamily="34" charset="0"/>
                <a:cs typeface="Times New Roman" panose="02020603050405020304" pitchFamily="18" charset="0"/>
              </a:rPr>
              <a:t>, il est élu au scrutin secret à la majorité absolue. Si aucun candidat n’a obtenu la </a:t>
            </a:r>
            <a:r>
              <a:rPr lang="fr-FR" sz="1200" kern="100" dirty="0">
                <a:latin typeface="Arial Black" panose="020B0604020202020204" pitchFamily="34" charset="0"/>
                <a:cs typeface="Times New Roman" panose="02020603050405020304" pitchFamily="18" charset="0"/>
              </a:rPr>
              <a:t>majorité absolue </a:t>
            </a:r>
            <a:r>
              <a:rPr lang="fr-FR" sz="1200" kern="100" dirty="0">
                <a:solidFill>
                  <a:schemeClr val="tx1">
                    <a:lumMod val="50000"/>
                    <a:lumOff val="50000"/>
                  </a:schemeClr>
                </a:solidFill>
                <a:latin typeface="Arial Black" panose="020B0604020202020204" pitchFamily="34" charset="0"/>
                <a:cs typeface="Times New Roman" panose="02020603050405020304" pitchFamily="18" charset="0"/>
              </a:rPr>
              <a:t>après 2 tours de scrutin, un 3</a:t>
            </a:r>
            <a:r>
              <a:rPr lang="fr-FR" sz="1200" kern="100" baseline="30000" dirty="0">
                <a:solidFill>
                  <a:schemeClr val="tx1">
                    <a:lumMod val="50000"/>
                    <a:lumOff val="50000"/>
                  </a:schemeClr>
                </a:solidFill>
                <a:latin typeface="Arial Black" panose="020B0604020202020204" pitchFamily="34" charset="0"/>
                <a:cs typeface="Times New Roman" panose="02020603050405020304" pitchFamily="18" charset="0"/>
              </a:rPr>
              <a:t>ème</a:t>
            </a:r>
            <a:r>
              <a:rPr lang="fr-FR" sz="1200" kern="100" dirty="0">
                <a:solidFill>
                  <a:schemeClr val="tx1">
                    <a:lumMod val="50000"/>
                    <a:lumOff val="50000"/>
                  </a:schemeClr>
                </a:solidFill>
                <a:latin typeface="Arial Black" panose="020B0604020202020204" pitchFamily="34" charset="0"/>
                <a:cs typeface="Times New Roman" panose="02020603050405020304" pitchFamily="18" charset="0"/>
              </a:rPr>
              <a:t> est organisé et l’élection a lieu à la </a:t>
            </a:r>
            <a:r>
              <a:rPr lang="fr-FR" sz="1200" kern="100" dirty="0">
                <a:latin typeface="Arial Black" panose="020B0604020202020204" pitchFamily="34" charset="0"/>
                <a:cs typeface="Times New Roman" panose="02020603050405020304" pitchFamily="18" charset="0"/>
              </a:rPr>
              <a:t>majorité relative</a:t>
            </a:r>
            <a:r>
              <a:rPr lang="fr-FR" sz="1200" kern="100" dirty="0">
                <a:solidFill>
                  <a:schemeClr val="tx1">
                    <a:lumMod val="50000"/>
                    <a:lumOff val="50000"/>
                  </a:schemeClr>
                </a:solidFill>
                <a:latin typeface="Arial Black" panose="020B0604020202020204" pitchFamily="34" charset="0"/>
                <a:cs typeface="Times New Roman" panose="02020603050405020304" pitchFamily="18" charset="0"/>
              </a:rPr>
              <a:t>. En cas d’égalité de suffrages, le </a:t>
            </a:r>
            <a:r>
              <a:rPr lang="fr-FR" sz="1200" kern="100" dirty="0">
                <a:latin typeface="Arial Black" panose="020B0604020202020204" pitchFamily="34" charset="0"/>
                <a:cs typeface="Times New Roman" panose="02020603050405020304" pitchFamily="18" charset="0"/>
              </a:rPr>
              <a:t>plus âgé </a:t>
            </a:r>
            <a:r>
              <a:rPr lang="fr-FR" sz="1200" kern="100" dirty="0">
                <a:solidFill>
                  <a:schemeClr val="tx1">
                    <a:lumMod val="50000"/>
                    <a:lumOff val="50000"/>
                  </a:schemeClr>
                </a:solidFill>
                <a:latin typeface="Arial Black" panose="020B0604020202020204" pitchFamily="34" charset="0"/>
                <a:cs typeface="Times New Roman" panose="02020603050405020304" pitchFamily="18" charset="0"/>
              </a:rPr>
              <a:t>l’emporte.</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kern="100" dirty="0">
                <a:solidFill>
                  <a:schemeClr val="tx1">
                    <a:lumMod val="75000"/>
                    <a:lumOff val="25000"/>
                  </a:schemeClr>
                </a:solidFill>
                <a:latin typeface="Arial Black" panose="020B0604020202020204" pitchFamily="34" charset="0"/>
                <a:cs typeface="Times New Roman" panose="02020603050405020304" pitchFamily="18" charset="0"/>
              </a:rPr>
              <a:t>Par exception</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a:t>
            </a:r>
            <a:r>
              <a:rPr lang="fr-FR" sz="1600" kern="100" dirty="0">
                <a:solidFill>
                  <a:srgbClr val="C00000"/>
                </a:solidFill>
                <a:latin typeface="Arial Black" panose="020B0604020202020204" pitchFamily="34" charset="0"/>
                <a:cs typeface="Times New Roman" panose="02020603050405020304" pitchFamily="18" charset="0"/>
              </a:rPr>
              <a:t>pour les C</a:t>
            </a:r>
            <a:r>
              <a:rPr lang="fr-FR" sz="1600" kern="100" baseline="30000" dirty="0">
                <a:solidFill>
                  <a:srgbClr val="C00000"/>
                </a:solidFill>
                <a:latin typeface="Arial Black" panose="020B0604020202020204" pitchFamily="34" charset="0"/>
                <a:cs typeface="Times New Roman" panose="02020603050405020304" pitchFamily="18" charset="0"/>
              </a:rPr>
              <a:t>nes</a:t>
            </a:r>
            <a:r>
              <a:rPr lang="fr-FR" sz="1600" kern="100" dirty="0">
                <a:solidFill>
                  <a:srgbClr val="C00000"/>
                </a:solidFill>
                <a:latin typeface="Arial Black" panose="020B0604020202020204" pitchFamily="34" charset="0"/>
                <a:cs typeface="Times New Roman" panose="02020603050405020304" pitchFamily="18" charset="0"/>
              </a:rPr>
              <a:t> de moins de 1000 habitants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la liste peut comporter </a:t>
            </a:r>
            <a:r>
              <a:rPr lang="fr-FR" sz="1600" kern="100" dirty="0">
                <a:latin typeface="Arial Black" panose="020B0604020202020204" pitchFamily="34" charset="0"/>
                <a:cs typeface="Times New Roman" panose="02020603050405020304" pitchFamily="18" charset="0"/>
              </a:rPr>
              <a:t>jusqu’à 2 candidats de moins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que l’effectif légal du conseil municipal.</a:t>
            </a:r>
          </a:p>
          <a:p>
            <a:pPr algn="just"/>
            <a:endParaRPr lang="fr-FR" sz="1600" i="1" u="sng" kern="100" dirty="0">
              <a:solidFill>
                <a:srgbClr val="C00000"/>
              </a:solidFill>
              <a:latin typeface="Arial Black" panose="020B0604020202020204" pitchFamily="34" charset="0"/>
              <a:cs typeface="Times New Roman" panose="02020603050405020304" pitchFamily="18" charset="0"/>
            </a:endParaRP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Dans cette hypothèse, on calcule les </a:t>
            </a:r>
            <a:r>
              <a:rPr lang="fr-FR" sz="1600" kern="100" dirty="0">
                <a:latin typeface="Arial Black" panose="020B0604020202020204" pitchFamily="34" charset="0"/>
                <a:cs typeface="Times New Roman" panose="02020603050405020304" pitchFamily="18" charset="0"/>
              </a:rPr>
              <a:t>30%</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sur la base de </a:t>
            </a:r>
            <a:r>
              <a:rPr lang="fr-FR" sz="1600" kern="100" dirty="0">
                <a:latin typeface="Arial Black" panose="020B0604020202020204" pitchFamily="34" charset="0"/>
                <a:cs typeface="Times New Roman" panose="02020603050405020304" pitchFamily="18" charset="0"/>
              </a:rPr>
              <a:t>l’effectif </a:t>
            </a:r>
            <a:r>
              <a:rPr lang="fr-FR" sz="1600" u="sng" kern="100" dirty="0">
                <a:latin typeface="Arial Black" panose="020B0604020202020204" pitchFamily="34" charset="0"/>
                <a:cs typeface="Times New Roman" panose="02020603050405020304" pitchFamily="18" charset="0"/>
              </a:rPr>
              <a:t>réel</a:t>
            </a:r>
            <a:r>
              <a:rPr lang="fr-FR" sz="1600" kern="100" dirty="0">
                <a:latin typeface="Arial Black" panose="020B0604020202020204" pitchFamily="34" charset="0"/>
                <a:cs typeface="Times New Roman" panose="02020603050405020304" pitchFamily="18" charset="0"/>
              </a:rPr>
              <a:t> du conseil municipal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(et non l’effectif légal).</a:t>
            </a:r>
          </a:p>
        </p:txBody>
      </p:sp>
      <p:sp>
        <p:nvSpPr>
          <p:cNvPr id="2" name="ZoneTexte 1">
            <a:extLst>
              <a:ext uri="{FF2B5EF4-FFF2-40B4-BE49-F238E27FC236}">
                <a16:creationId xmlns:a16="http://schemas.microsoft.com/office/drawing/2014/main" id="{2224DFC0-B7FB-6C49-6CC9-A7A60FFBE09D}"/>
              </a:ext>
            </a:extLst>
          </p:cNvPr>
          <p:cNvSpPr txBox="1"/>
          <p:nvPr/>
        </p:nvSpPr>
        <p:spPr>
          <a:xfrm>
            <a:off x="0" y="843658"/>
            <a:ext cx="12192000" cy="475655"/>
          </a:xfrm>
          <a:prstGeom prst="rect">
            <a:avLst/>
          </a:prstGeom>
          <a:noFill/>
        </p:spPr>
        <p:txBody>
          <a:bodyPr wrap="square" rtlCol="0">
            <a:spAutoFit/>
          </a:bodyPr>
          <a:lstStyle/>
          <a:p>
            <a:pPr algn="ctr"/>
            <a:r>
              <a:rPr lang="fr-FR" sz="28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AUTRES MODIFICATIONS APPORTÉES PAR LA RÉFORME</a:t>
            </a:r>
            <a:endParaRPr lang="fr-FR" sz="28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Tree>
    <p:extLst>
      <p:ext uri="{BB962C8B-B14F-4D97-AF65-F5344CB8AC3E}">
        <p14:creationId xmlns:p14="http://schemas.microsoft.com/office/powerpoint/2010/main" val="1902909688"/>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3F78F970-8F3F-53E9-6834-412A1F7FFED3}"/>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E842061A-C2A9-7DFF-BD1A-2A6162936CC2}"/>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0EDB02E2-F3CA-27AC-6EAD-5AC149EC0BFF}"/>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9" name="ZoneTexte 8">
            <a:extLst>
              <a:ext uri="{FF2B5EF4-FFF2-40B4-BE49-F238E27FC236}">
                <a16:creationId xmlns:a16="http://schemas.microsoft.com/office/drawing/2014/main" id="{DE2D884F-79CC-49D7-81B6-0867C92967C3}"/>
              </a:ext>
            </a:extLst>
          </p:cNvPr>
          <p:cNvSpPr txBox="1"/>
          <p:nvPr/>
        </p:nvSpPr>
        <p:spPr>
          <a:xfrm>
            <a:off x="2844617" y="1279338"/>
            <a:ext cx="6196404" cy="400110"/>
          </a:xfrm>
          <a:prstGeom prst="rect">
            <a:avLst/>
          </a:prstGeom>
          <a:noFill/>
        </p:spPr>
        <p:txBody>
          <a:bodyPr wrap="square" rtlCol="0">
            <a:spAutoFit/>
          </a:bodyPr>
          <a:lstStyle/>
          <a:p>
            <a:pPr algn="ctr"/>
            <a:r>
              <a:rPr lang="fr-FR" sz="2000" i="1" kern="100" dirty="0">
                <a:solidFill>
                  <a:srgbClr val="0F93A5"/>
                </a:solidFill>
                <a:latin typeface="Arial Black" panose="020B0604020202020204" pitchFamily="34" charset="0"/>
                <a:ea typeface="Apple Color Emoji" pitchFamily="2" charset="0"/>
                <a:cs typeface="Times New Roman" panose="02020603050405020304" pitchFamily="18" charset="0"/>
              </a:rPr>
              <a:t>Élections des adjoints - 3</a:t>
            </a:r>
          </a:p>
        </p:txBody>
      </p:sp>
      <p:sp>
        <p:nvSpPr>
          <p:cNvPr id="8" name="Flèche vers la droite 7">
            <a:extLst>
              <a:ext uri="{FF2B5EF4-FFF2-40B4-BE49-F238E27FC236}">
                <a16:creationId xmlns:a16="http://schemas.microsoft.com/office/drawing/2014/main" id="{D362E75B-0DCB-6CF1-81B0-60C46574C952}"/>
              </a:ext>
            </a:extLst>
          </p:cNvPr>
          <p:cNvSpPr/>
          <p:nvPr/>
        </p:nvSpPr>
        <p:spPr>
          <a:xfrm>
            <a:off x="456261" y="2138157"/>
            <a:ext cx="262991" cy="246678"/>
          </a:xfrm>
          <a:prstGeom prst="rightArrow">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 name="ZoneTexte 11">
            <a:extLst>
              <a:ext uri="{FF2B5EF4-FFF2-40B4-BE49-F238E27FC236}">
                <a16:creationId xmlns:a16="http://schemas.microsoft.com/office/drawing/2014/main" id="{783A10BE-F203-965E-15F9-2D675B0BA20A}"/>
              </a:ext>
            </a:extLst>
          </p:cNvPr>
          <p:cNvSpPr txBox="1"/>
          <p:nvPr/>
        </p:nvSpPr>
        <p:spPr>
          <a:xfrm>
            <a:off x="719252" y="2101031"/>
            <a:ext cx="10338099" cy="2554545"/>
          </a:xfrm>
          <a:prstGeom prst="rect">
            <a:avLst/>
          </a:prstGeom>
          <a:noFill/>
        </p:spPr>
        <p:txBody>
          <a:bodyPr wrap="square" rtlCol="0">
            <a:spAutoFit/>
          </a:bodyPr>
          <a:lstStyle/>
          <a:p>
            <a:pPr algn="just"/>
            <a:r>
              <a:rPr lang="fr-FR" sz="1600" i="1" u="sng" kern="100" dirty="0">
                <a:latin typeface="Arial Black" panose="020B0604020202020204" pitchFamily="34" charset="0"/>
                <a:cs typeface="Times New Roman" panose="02020603050405020304" pitchFamily="18" charset="0"/>
              </a:rPr>
              <a:t>En cas de vacance d’un siège d’adjoint en cours de mandat :</a:t>
            </a:r>
          </a:p>
          <a:p>
            <a:pPr algn="just"/>
            <a:r>
              <a:rPr lang="fr-FR" sz="1600" kern="100" dirty="0">
                <a:latin typeface="Arial Black" panose="020B0604020202020204" pitchFamily="34" charset="0"/>
                <a:cs typeface="Times New Roman" panose="02020603050405020304" pitchFamily="18" charset="0"/>
              </a:rPr>
              <a:t>	En principe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 les adjoints sont choisis parmi les conseillers du même sexe que 	ceux auxquels ils sont appelés à succéder.</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kern="100" dirty="0">
                <a:latin typeface="Arial Black" panose="020B0604020202020204" pitchFamily="34" charset="0"/>
                <a:cs typeface="Times New Roman" panose="02020603050405020304" pitchFamily="18" charset="0"/>
              </a:rPr>
              <a:t>	Par dérogation</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a:t>
            </a:r>
            <a:r>
              <a:rPr lang="fr-FR" sz="1600" kern="100" dirty="0">
                <a:solidFill>
                  <a:srgbClr val="C00000"/>
                </a:solidFill>
                <a:latin typeface="Arial Black" panose="020B0604020202020204" pitchFamily="34" charset="0"/>
                <a:cs typeface="Times New Roman" panose="02020603050405020304" pitchFamily="18" charset="0"/>
              </a:rPr>
              <a:t>dans les C</a:t>
            </a:r>
            <a:r>
              <a:rPr lang="fr-FR" sz="1600" kern="100" baseline="30000" dirty="0">
                <a:solidFill>
                  <a:srgbClr val="C00000"/>
                </a:solidFill>
                <a:latin typeface="Arial Black" panose="020B0604020202020204" pitchFamily="34" charset="0"/>
                <a:cs typeface="Times New Roman" panose="02020603050405020304" pitchFamily="18" charset="0"/>
              </a:rPr>
              <a:t>nes</a:t>
            </a:r>
            <a:r>
              <a:rPr lang="fr-FR" sz="1600" kern="100" dirty="0">
                <a:solidFill>
                  <a:srgbClr val="C00000"/>
                </a:solidFill>
                <a:latin typeface="Arial Black" panose="020B0604020202020204" pitchFamily="34" charset="0"/>
                <a:cs typeface="Times New Roman" panose="02020603050405020304" pitchFamily="18" charset="0"/>
              </a:rPr>
              <a:t> de moins de 1000 habs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le/les adjoint/s sont 	désigné/s parmi les conseillers, </a:t>
            </a:r>
            <a:r>
              <a:rPr lang="fr-FR" sz="1600" kern="100" dirty="0">
                <a:latin typeface="Arial Black" panose="020B0604020202020204" pitchFamily="34" charset="0"/>
                <a:cs typeface="Times New Roman" panose="02020603050405020304" pitchFamily="18" charset="0"/>
              </a:rPr>
              <a:t>sans tenir compte du sexe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 pas obligatoire de 	remplacer par un élu de même sexe)</a:t>
            </a: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a:t>
            </a: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=&gt; Respect de la parité n’est pas exigé pour procéder au remplacement 	(</a:t>
            </a:r>
            <a:r>
              <a:rPr lang="fr-FR" sz="1600" kern="100" dirty="0">
                <a:solidFill>
                  <a:srgbClr val="C00000"/>
                </a:solidFill>
                <a:latin typeface="Arial Black" panose="020B0604020202020204" pitchFamily="34" charset="0"/>
                <a:cs typeface="Times New Roman" panose="02020603050405020304" pitchFamily="18" charset="0"/>
              </a:rPr>
              <a:t>uniquement pour C</a:t>
            </a:r>
            <a:r>
              <a:rPr lang="fr-FR" sz="1600" kern="100" baseline="30000" dirty="0">
                <a:solidFill>
                  <a:srgbClr val="C00000"/>
                </a:solidFill>
                <a:latin typeface="Arial Black" panose="020B0604020202020204" pitchFamily="34" charset="0"/>
                <a:cs typeface="Times New Roman" panose="02020603050405020304" pitchFamily="18" charset="0"/>
              </a:rPr>
              <a:t>nes</a:t>
            </a:r>
            <a:r>
              <a:rPr lang="fr-FR" sz="1600" kern="100" dirty="0">
                <a:solidFill>
                  <a:srgbClr val="C00000"/>
                </a:solidFill>
                <a:latin typeface="Arial Black" panose="020B0604020202020204" pitchFamily="34" charset="0"/>
                <a:cs typeface="Times New Roman" panose="02020603050405020304" pitchFamily="18" charset="0"/>
              </a:rPr>
              <a:t> &lt; 1000 habs)</a:t>
            </a:r>
          </a:p>
        </p:txBody>
      </p:sp>
      <p:sp>
        <p:nvSpPr>
          <p:cNvPr id="2" name="ZoneTexte 1">
            <a:extLst>
              <a:ext uri="{FF2B5EF4-FFF2-40B4-BE49-F238E27FC236}">
                <a16:creationId xmlns:a16="http://schemas.microsoft.com/office/drawing/2014/main" id="{F952F920-F10B-B43E-1476-CAECE289A870}"/>
              </a:ext>
            </a:extLst>
          </p:cNvPr>
          <p:cNvSpPr txBox="1"/>
          <p:nvPr/>
        </p:nvSpPr>
        <p:spPr>
          <a:xfrm>
            <a:off x="0" y="810842"/>
            <a:ext cx="12192000" cy="475655"/>
          </a:xfrm>
          <a:prstGeom prst="rect">
            <a:avLst/>
          </a:prstGeom>
          <a:noFill/>
        </p:spPr>
        <p:txBody>
          <a:bodyPr wrap="square" rtlCol="0">
            <a:spAutoFit/>
          </a:bodyPr>
          <a:lstStyle/>
          <a:p>
            <a:pPr algn="ctr"/>
            <a:r>
              <a:rPr lang="fr-FR" sz="28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AUTRES MODIFICATIONS APPORTÉES PAR LA RÉFORME</a:t>
            </a:r>
            <a:endParaRPr lang="fr-FR" sz="28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Tree>
    <p:extLst>
      <p:ext uri="{BB962C8B-B14F-4D97-AF65-F5344CB8AC3E}">
        <p14:creationId xmlns:p14="http://schemas.microsoft.com/office/powerpoint/2010/main" val="1323815690"/>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110A0C73-BEE9-F9A6-6419-A6C0B995DE3E}"/>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900A2D39-E0DE-856E-4BFE-6624DF6734A0}"/>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972F982A-41A1-680F-1D6E-12C49F68EF30}"/>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9" name="ZoneTexte 8">
            <a:extLst>
              <a:ext uri="{FF2B5EF4-FFF2-40B4-BE49-F238E27FC236}">
                <a16:creationId xmlns:a16="http://schemas.microsoft.com/office/drawing/2014/main" id="{803E1F1F-52CB-437E-2991-77258E7735E9}"/>
              </a:ext>
            </a:extLst>
          </p:cNvPr>
          <p:cNvSpPr txBox="1"/>
          <p:nvPr/>
        </p:nvSpPr>
        <p:spPr>
          <a:xfrm>
            <a:off x="2844617" y="1279338"/>
            <a:ext cx="6196404" cy="400110"/>
          </a:xfrm>
          <a:prstGeom prst="rect">
            <a:avLst/>
          </a:prstGeom>
          <a:noFill/>
        </p:spPr>
        <p:txBody>
          <a:bodyPr wrap="square" rtlCol="0">
            <a:spAutoFit/>
          </a:bodyPr>
          <a:lstStyle/>
          <a:p>
            <a:pPr algn="ctr"/>
            <a:r>
              <a:rPr lang="fr-FR" sz="2000" i="1" kern="100" dirty="0">
                <a:solidFill>
                  <a:srgbClr val="0F93A5"/>
                </a:solidFill>
                <a:latin typeface="Arial Black" panose="020B0604020202020204" pitchFamily="34" charset="0"/>
                <a:ea typeface="Apple Color Emoji" pitchFamily="2" charset="0"/>
                <a:cs typeface="Times New Roman" panose="02020603050405020304" pitchFamily="18" charset="0"/>
              </a:rPr>
              <a:t>Ordre du tableau du conseil municipal</a:t>
            </a:r>
          </a:p>
        </p:txBody>
      </p:sp>
      <p:sp>
        <p:nvSpPr>
          <p:cNvPr id="8" name="Flèche vers la droite 7">
            <a:extLst>
              <a:ext uri="{FF2B5EF4-FFF2-40B4-BE49-F238E27FC236}">
                <a16:creationId xmlns:a16="http://schemas.microsoft.com/office/drawing/2014/main" id="{1CA474B6-07C1-BCA3-F7AD-5387F3888BE0}"/>
              </a:ext>
            </a:extLst>
          </p:cNvPr>
          <p:cNvSpPr/>
          <p:nvPr/>
        </p:nvSpPr>
        <p:spPr>
          <a:xfrm>
            <a:off x="456261" y="1764534"/>
            <a:ext cx="262991" cy="246678"/>
          </a:xfrm>
          <a:prstGeom prst="rightArrow">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 name="ZoneTexte 11">
            <a:extLst>
              <a:ext uri="{FF2B5EF4-FFF2-40B4-BE49-F238E27FC236}">
                <a16:creationId xmlns:a16="http://schemas.microsoft.com/office/drawing/2014/main" id="{BC1EEA55-38A6-E30D-47E9-CC55A88EC8A9}"/>
              </a:ext>
            </a:extLst>
          </p:cNvPr>
          <p:cNvSpPr txBox="1"/>
          <p:nvPr/>
        </p:nvSpPr>
        <p:spPr>
          <a:xfrm>
            <a:off x="719252" y="1737233"/>
            <a:ext cx="10338099" cy="5139869"/>
          </a:xfrm>
          <a:prstGeom prst="rect">
            <a:avLst/>
          </a:prstGeom>
          <a:noFill/>
        </p:spPr>
        <p:txBody>
          <a:bodyPr wrap="square" rtlCol="0">
            <a:spAutoFit/>
          </a:bodyPr>
          <a:lstStyle/>
          <a:p>
            <a:pPr algn="just"/>
            <a:r>
              <a:rPr lang="fr-FR" sz="1400" u="sng" kern="100" dirty="0">
                <a:solidFill>
                  <a:srgbClr val="C00000"/>
                </a:solidFill>
                <a:latin typeface="Arial Black" panose="020B0604020202020204" pitchFamily="34" charset="0"/>
                <a:cs typeface="Times New Roman" panose="02020603050405020304" pitchFamily="18" charset="0"/>
              </a:rPr>
              <a:t>Ordre maire et adjoints :</a:t>
            </a:r>
          </a:p>
          <a:p>
            <a:pPr algn="just"/>
            <a:endParaRPr lang="fr-FR" sz="1400" u="sng" kern="100" dirty="0">
              <a:solidFill>
                <a:srgbClr val="C00000"/>
              </a:solidFill>
              <a:latin typeface="Arial Black" panose="020B0604020202020204" pitchFamily="34" charset="0"/>
              <a:cs typeface="Times New Roman" panose="02020603050405020304" pitchFamily="18" charset="0"/>
            </a:endParaRPr>
          </a:p>
          <a:p>
            <a:pPr marL="285750" indent="-285750" algn="just">
              <a:buFont typeface="Wingdings" pitchFamily="2" charset="2"/>
              <a:buChar char="Ø"/>
            </a:pP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Le </a:t>
            </a:r>
            <a:r>
              <a:rPr lang="fr-FR" sz="1400" kern="100" dirty="0">
                <a:solidFill>
                  <a:srgbClr val="C00000"/>
                </a:solidFill>
                <a:latin typeface="Arial Black" panose="020B0604020202020204" pitchFamily="34" charset="0"/>
                <a:cs typeface="Times New Roman" panose="02020603050405020304" pitchFamily="18" charset="0"/>
              </a:rPr>
              <a:t>maire</a:t>
            </a: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 puis les </a:t>
            </a:r>
            <a:r>
              <a:rPr lang="fr-FR" sz="1400" kern="100" dirty="0">
                <a:latin typeface="Arial Black" panose="020B0604020202020204" pitchFamily="34" charset="0"/>
                <a:cs typeface="Times New Roman" panose="02020603050405020304" pitchFamily="18" charset="0"/>
              </a:rPr>
              <a:t>adjoints</a:t>
            </a: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 prennent rang devant les conseillers municipaux.</a:t>
            </a:r>
          </a:p>
          <a:p>
            <a:pPr marL="285750" indent="-285750" algn="just">
              <a:buFont typeface="Wingdings" pitchFamily="2" charset="2"/>
              <a:buChar char="Ø"/>
            </a:pP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L’ordre des adjoints suit </a:t>
            </a:r>
            <a:r>
              <a:rPr lang="fr-FR" sz="1400" kern="100" dirty="0">
                <a:latin typeface="Arial Black" panose="020B0604020202020204" pitchFamily="34" charset="0"/>
                <a:cs typeface="Times New Roman" panose="02020603050405020304" pitchFamily="18" charset="0"/>
              </a:rPr>
              <a:t>l’ordre de leur élection</a:t>
            </a: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a:t>
            </a:r>
          </a:p>
          <a:p>
            <a:pPr marL="285750" indent="-285750" algn="just">
              <a:buFont typeface="Wingdings" pitchFamily="2" charset="2"/>
              <a:buChar char="Ø"/>
            </a:pP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Entre adjoints élus le même jour sur la même liste : on suit </a:t>
            </a:r>
            <a:r>
              <a:rPr lang="fr-FR" sz="1400" kern="100" dirty="0">
                <a:latin typeface="Arial Black" panose="020B0604020202020204" pitchFamily="34" charset="0"/>
                <a:cs typeface="Times New Roman" panose="02020603050405020304" pitchFamily="18" charset="0"/>
              </a:rPr>
              <a:t>l’ordre de présentation </a:t>
            </a: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sur la liste.</a:t>
            </a:r>
          </a:p>
          <a:p>
            <a:pPr algn="just"/>
            <a:endParaRPr lang="fr-FR" sz="14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ctr"/>
            <a:r>
              <a:rPr lang="fr-FR" sz="1200" kern="100" dirty="0">
                <a:solidFill>
                  <a:schemeClr val="tx1">
                    <a:lumMod val="50000"/>
                    <a:lumOff val="50000"/>
                  </a:schemeClr>
                </a:solidFill>
                <a:latin typeface="Arial Black" panose="020B0604020202020204" pitchFamily="34" charset="0"/>
                <a:cs typeface="Times New Roman" panose="02020603050405020304" pitchFamily="18" charset="0"/>
              </a:rPr>
              <a:t>RENOUVELLEMENT PARTIEL : Les </a:t>
            </a:r>
            <a:r>
              <a:rPr lang="fr-FR" sz="1200" kern="100" dirty="0">
                <a:solidFill>
                  <a:srgbClr val="C00000"/>
                </a:solidFill>
                <a:latin typeface="Arial Black" panose="020B0604020202020204" pitchFamily="34" charset="0"/>
                <a:cs typeface="Times New Roman" panose="02020603050405020304" pitchFamily="18" charset="0"/>
              </a:rPr>
              <a:t>adjoints</a:t>
            </a:r>
            <a:r>
              <a:rPr lang="fr-FR" sz="1200" kern="100" dirty="0">
                <a:solidFill>
                  <a:schemeClr val="tx1">
                    <a:lumMod val="50000"/>
                    <a:lumOff val="50000"/>
                  </a:schemeClr>
                </a:solidFill>
                <a:latin typeface="Arial Black" panose="020B0604020202020204" pitchFamily="34" charset="0"/>
                <a:cs typeface="Times New Roman" panose="02020603050405020304" pitchFamily="18" charset="0"/>
              </a:rPr>
              <a:t> nouvellement élus prennent rang au dernier rang du tableau des adjoints (par exception, le conseil municipal peut décider qu’ils occuperont les mêmes rangs que leurs prédécesseurs).</a:t>
            </a:r>
          </a:p>
          <a:p>
            <a:pPr algn="just"/>
            <a:endParaRPr lang="fr-FR" sz="1400" i="1" kern="100" dirty="0">
              <a:latin typeface="Arial Black" panose="020B0604020202020204" pitchFamily="34" charset="0"/>
              <a:cs typeface="Times New Roman" panose="02020603050405020304" pitchFamily="18" charset="0"/>
            </a:endParaRPr>
          </a:p>
          <a:p>
            <a:pPr algn="just"/>
            <a:r>
              <a:rPr lang="fr-FR" sz="1400" u="sng" kern="100" dirty="0">
                <a:solidFill>
                  <a:srgbClr val="C00000"/>
                </a:solidFill>
                <a:latin typeface="Arial Black" panose="020B0604020202020204" pitchFamily="34" charset="0"/>
                <a:cs typeface="Times New Roman" panose="02020603050405020304" pitchFamily="18" charset="0"/>
              </a:rPr>
              <a:t>Ordre des autres conseillers municipaux :</a:t>
            </a:r>
            <a:endParaRPr lang="fr-FR" sz="1400" i="1" kern="100" dirty="0">
              <a:latin typeface="Arial Black" panose="020B0604020202020204" pitchFamily="34" charset="0"/>
              <a:cs typeface="Times New Roman" panose="02020603050405020304" pitchFamily="18" charset="0"/>
            </a:endParaRPr>
          </a:p>
          <a:p>
            <a:pPr algn="just"/>
            <a:endParaRPr lang="fr-FR" sz="1400" i="1" kern="100" dirty="0">
              <a:latin typeface="Arial Black" panose="020B0604020202020204" pitchFamily="34" charset="0"/>
              <a:cs typeface="Times New Roman" panose="02020603050405020304" pitchFamily="18" charset="0"/>
            </a:endParaRPr>
          </a:p>
          <a:p>
            <a:pPr algn="just"/>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L’ordre des autres conseillers municipaux dépend de 3 critères :</a:t>
            </a:r>
          </a:p>
          <a:p>
            <a:pPr algn="just"/>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	- </a:t>
            </a:r>
            <a:r>
              <a:rPr lang="fr-FR" sz="1400" kern="100" dirty="0">
                <a:latin typeface="Arial Black" panose="020B0604020202020204" pitchFamily="34" charset="0"/>
                <a:cs typeface="Times New Roman" panose="02020603050405020304" pitchFamily="18" charset="0"/>
              </a:rPr>
              <a:t>L’ancienneté</a:t>
            </a: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 de l’élection depuis le dernier renouvellement général ;</a:t>
            </a:r>
          </a:p>
          <a:p>
            <a:pPr algn="just"/>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	- Le </a:t>
            </a:r>
            <a:r>
              <a:rPr lang="fr-FR" sz="1400" kern="100" dirty="0">
                <a:latin typeface="Arial Black" panose="020B0604020202020204" pitchFamily="34" charset="0"/>
                <a:cs typeface="Times New Roman" panose="02020603050405020304" pitchFamily="18" charset="0"/>
              </a:rPr>
              <a:t>nombre de suffrages obtenus </a:t>
            </a: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en cas d’élection le même jour ;</a:t>
            </a:r>
          </a:p>
          <a:p>
            <a:pPr algn="just"/>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	- </a:t>
            </a:r>
            <a:r>
              <a:rPr lang="fr-FR" sz="1400" kern="100" dirty="0">
                <a:latin typeface="Arial Black" panose="020B0604020202020204" pitchFamily="34" charset="0"/>
                <a:cs typeface="Times New Roman" panose="02020603050405020304" pitchFamily="18" charset="0"/>
              </a:rPr>
              <a:t>L’âge</a:t>
            </a: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 en cas d’égalité de suffrages.</a:t>
            </a:r>
          </a:p>
          <a:p>
            <a:pPr algn="just"/>
            <a:endParaRPr lang="fr-FR" sz="14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Avec le scrutin de liste, chaque conseiller élu le même jour est réputé élu avec le nombre de voix recueillies par la liste sur laquelle il a figuré.</a:t>
            </a:r>
          </a:p>
          <a:p>
            <a:pPr algn="just"/>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Pour les conseillers appartenant à une même liste, l’ordre du tableau </a:t>
            </a:r>
            <a:r>
              <a:rPr lang="fr-FR" sz="1400" kern="100" dirty="0">
                <a:latin typeface="Arial Black" panose="020B0604020202020204" pitchFamily="34" charset="0"/>
                <a:cs typeface="Times New Roman" panose="02020603050405020304" pitchFamily="18" charset="0"/>
              </a:rPr>
              <a:t>est donc déterminé par l’âge des candidats et non par leur rang de présentation sur la liste (CE 25 mai 1988, commune de Caluire et Cuire, n° 56575).</a:t>
            </a:r>
          </a:p>
          <a:p>
            <a:pPr algn="just"/>
            <a:endParaRPr lang="fr-FR" sz="14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ctr"/>
            <a:r>
              <a:rPr lang="fr-FR" sz="1200" kern="100" dirty="0">
                <a:solidFill>
                  <a:schemeClr val="tx1">
                    <a:lumMod val="50000"/>
                    <a:lumOff val="50000"/>
                  </a:schemeClr>
                </a:solidFill>
                <a:latin typeface="Arial Black" panose="020B0604020202020204" pitchFamily="34" charset="0"/>
                <a:cs typeface="Times New Roman" panose="02020603050405020304" pitchFamily="18" charset="0"/>
              </a:rPr>
              <a:t>RENOUVELLEMENT PARTIEL : Les </a:t>
            </a:r>
            <a:r>
              <a:rPr lang="fr-FR" sz="1200" kern="100" dirty="0">
                <a:solidFill>
                  <a:srgbClr val="C00000"/>
                </a:solidFill>
                <a:latin typeface="Arial Black" panose="020B0604020202020204" pitchFamily="34" charset="0"/>
                <a:cs typeface="Times New Roman" panose="02020603050405020304" pitchFamily="18" charset="0"/>
              </a:rPr>
              <a:t>conseillers municipaux</a:t>
            </a:r>
            <a:r>
              <a:rPr lang="fr-FR" sz="1200" kern="100" dirty="0">
                <a:solidFill>
                  <a:schemeClr val="tx1">
                    <a:lumMod val="50000"/>
                    <a:lumOff val="50000"/>
                  </a:schemeClr>
                </a:solidFill>
                <a:latin typeface="Arial Black" panose="020B0604020202020204" pitchFamily="34" charset="0"/>
                <a:cs typeface="Times New Roman" panose="02020603050405020304" pitchFamily="18" charset="0"/>
              </a:rPr>
              <a:t> intégrant le conseil municipal après le renouvellement général à la suite d’une vacance au sein du conseil municipal prennent rang en tout fin de tableau.</a:t>
            </a:r>
          </a:p>
        </p:txBody>
      </p:sp>
      <p:sp>
        <p:nvSpPr>
          <p:cNvPr id="2" name="ZoneTexte 1">
            <a:extLst>
              <a:ext uri="{FF2B5EF4-FFF2-40B4-BE49-F238E27FC236}">
                <a16:creationId xmlns:a16="http://schemas.microsoft.com/office/drawing/2014/main" id="{71818ABD-2929-050E-7DF2-3265C95A4793}"/>
              </a:ext>
            </a:extLst>
          </p:cNvPr>
          <p:cNvSpPr txBox="1"/>
          <p:nvPr/>
        </p:nvSpPr>
        <p:spPr>
          <a:xfrm>
            <a:off x="0" y="810842"/>
            <a:ext cx="12192000" cy="475655"/>
          </a:xfrm>
          <a:prstGeom prst="rect">
            <a:avLst/>
          </a:prstGeom>
          <a:noFill/>
        </p:spPr>
        <p:txBody>
          <a:bodyPr wrap="square" rtlCol="0">
            <a:spAutoFit/>
          </a:bodyPr>
          <a:lstStyle/>
          <a:p>
            <a:pPr algn="ctr"/>
            <a:r>
              <a:rPr lang="fr-FR" sz="28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AUTRES MODIFICATIONS APPORTÉES PAR LA RÉFORME</a:t>
            </a:r>
            <a:endParaRPr lang="fr-FR" sz="28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
        <p:nvSpPr>
          <p:cNvPr id="4" name="Flèche vers la droite 3">
            <a:extLst>
              <a:ext uri="{FF2B5EF4-FFF2-40B4-BE49-F238E27FC236}">
                <a16:creationId xmlns:a16="http://schemas.microsoft.com/office/drawing/2014/main" id="{4610D1CF-D17D-E8EE-05A0-7FFFCD8B3A3E}"/>
              </a:ext>
            </a:extLst>
          </p:cNvPr>
          <p:cNvSpPr/>
          <p:nvPr/>
        </p:nvSpPr>
        <p:spPr>
          <a:xfrm>
            <a:off x="456260" y="3624774"/>
            <a:ext cx="262991" cy="246678"/>
          </a:xfrm>
          <a:prstGeom prst="rightArrow">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946585760"/>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02918E05-168A-66A5-EF3D-DA171D67CA68}"/>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5A52DDB-44CB-DBF4-69F8-CBEAC0D17B61}"/>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48EB91BE-F047-4393-1F36-C161E7896341}"/>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2" name="ZoneTexte 1">
            <a:extLst>
              <a:ext uri="{FF2B5EF4-FFF2-40B4-BE49-F238E27FC236}">
                <a16:creationId xmlns:a16="http://schemas.microsoft.com/office/drawing/2014/main" id="{E55444A3-12CE-8E69-BCE6-686B1A784DAB}"/>
              </a:ext>
            </a:extLst>
          </p:cNvPr>
          <p:cNvSpPr txBox="1"/>
          <p:nvPr/>
        </p:nvSpPr>
        <p:spPr>
          <a:xfrm>
            <a:off x="0" y="776129"/>
            <a:ext cx="12192000" cy="523220"/>
          </a:xfrm>
          <a:prstGeom prst="rect">
            <a:avLst/>
          </a:prstGeom>
          <a:noFill/>
        </p:spPr>
        <p:txBody>
          <a:bodyPr wrap="square" rtlCol="0">
            <a:spAutoFit/>
          </a:bodyPr>
          <a:lstStyle/>
          <a:p>
            <a:pPr algn="ctr"/>
            <a:r>
              <a:rPr lang="fr-FR" sz="28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HYPOTHÈSE DE LA VACANCE D’UN SIÈGE</a:t>
            </a:r>
            <a:endParaRPr lang="fr-FR" sz="28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
        <p:nvSpPr>
          <p:cNvPr id="11" name="ZoneTexte 10">
            <a:extLst>
              <a:ext uri="{FF2B5EF4-FFF2-40B4-BE49-F238E27FC236}">
                <a16:creationId xmlns:a16="http://schemas.microsoft.com/office/drawing/2014/main" id="{740691BF-0A75-B64D-9A1C-FE88739C5A73}"/>
              </a:ext>
            </a:extLst>
          </p:cNvPr>
          <p:cNvSpPr txBox="1"/>
          <p:nvPr/>
        </p:nvSpPr>
        <p:spPr>
          <a:xfrm>
            <a:off x="477548" y="2569063"/>
            <a:ext cx="5470240" cy="3970318"/>
          </a:xfrm>
          <a:prstGeom prst="rect">
            <a:avLst/>
          </a:prstGeom>
          <a:noFill/>
        </p:spPr>
        <p:txBody>
          <a:bodyPr wrap="square" rtlCol="0">
            <a:spAutoFit/>
          </a:bodyPr>
          <a:lstStyle/>
          <a:p>
            <a:pPr algn="ctr"/>
            <a:r>
              <a:rPr lang="fr-FR" sz="1400" u="sng" kern="100" dirty="0">
                <a:latin typeface="Arial Black" panose="020B0604020202020204" pitchFamily="34" charset="0"/>
                <a:cs typeface="Times New Roman" panose="02020603050405020304" pitchFamily="18" charset="0"/>
              </a:rPr>
              <a:t>Pas de nécessité d’une élection partielle complémentaire</a:t>
            </a:r>
          </a:p>
          <a:p>
            <a:pPr algn="just"/>
            <a:endParaRPr lang="fr-FR" sz="14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marL="285750" indent="-285750" algn="just">
              <a:buFont typeface="Wingdings" pitchFamily="2" charset="2"/>
              <a:buChar char="Ø"/>
            </a:pP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Le candidat venant sur une liste immédiatement après le denier élu est appelé à </a:t>
            </a:r>
            <a:r>
              <a:rPr lang="fr-FR" sz="1400" kern="100" dirty="0">
                <a:latin typeface="Arial Black" panose="020B0604020202020204" pitchFamily="34" charset="0"/>
                <a:cs typeface="Times New Roman" panose="02020603050405020304" pitchFamily="18" charset="0"/>
              </a:rPr>
              <a:t>remplacer le conseiller municipal élu</a:t>
            </a: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 sur cette liste dont le siège devient </a:t>
            </a:r>
            <a:r>
              <a:rPr lang="fr-FR" sz="1400" kern="100" dirty="0">
                <a:latin typeface="Arial Black" panose="020B0604020202020204" pitchFamily="34" charset="0"/>
                <a:cs typeface="Times New Roman" panose="02020603050405020304" pitchFamily="18" charset="0"/>
              </a:rPr>
              <a:t>vacant</a:t>
            </a: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 pour quelle cause que ce soit (notamment inéligibilité constatée par le juge);</a:t>
            </a:r>
          </a:p>
          <a:p>
            <a:pPr algn="just"/>
            <a:endParaRPr lang="fr-FR" sz="14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marL="285750" indent="-285750" algn="just">
              <a:buFont typeface="Wingdings" pitchFamily="2" charset="2"/>
              <a:buChar char="Ø"/>
            </a:pP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Si le candidat remplaçant est dans une situation d’incompatibilité, il a 30 jours pour faire cesser l’incompatibilité, et sinon le remplacement est assuré par le candidat suivant dans l’ordre de la liste.</a:t>
            </a:r>
          </a:p>
          <a:p>
            <a:pPr algn="just"/>
            <a:endParaRPr lang="fr-FR" sz="14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400" kern="100" dirty="0">
                <a:solidFill>
                  <a:srgbClr val="C00000"/>
                </a:solidFill>
                <a:latin typeface="Arial Black" panose="020B0604020202020204" pitchFamily="34" charset="0"/>
                <a:cs typeface="Times New Roman" panose="02020603050405020304" pitchFamily="18" charset="0"/>
              </a:rPr>
              <a:t>D’où l’intérêt qu’il y ait 2 candidats de plus sur les listes que le nombre légal du conseil municipal (« pool de remplacement »)</a:t>
            </a:r>
          </a:p>
        </p:txBody>
      </p:sp>
      <p:sp>
        <p:nvSpPr>
          <p:cNvPr id="9" name="ZoneTexte 8">
            <a:extLst>
              <a:ext uri="{FF2B5EF4-FFF2-40B4-BE49-F238E27FC236}">
                <a16:creationId xmlns:a16="http://schemas.microsoft.com/office/drawing/2014/main" id="{5FA77F64-0EAF-10EF-05AB-DA2C8BD47D76}"/>
              </a:ext>
            </a:extLst>
          </p:cNvPr>
          <p:cNvSpPr txBox="1"/>
          <p:nvPr/>
        </p:nvSpPr>
        <p:spPr>
          <a:xfrm>
            <a:off x="2979869" y="1254826"/>
            <a:ext cx="6196404" cy="369332"/>
          </a:xfrm>
          <a:prstGeom prst="rect">
            <a:avLst/>
          </a:prstGeom>
          <a:noFill/>
        </p:spPr>
        <p:txBody>
          <a:bodyPr wrap="square" rtlCol="0">
            <a:spAutoFit/>
          </a:bodyPr>
          <a:lstStyle/>
          <a:p>
            <a:pPr algn="ctr"/>
            <a:r>
              <a:rPr lang="fr-FR" i="1" kern="100" dirty="0">
                <a:solidFill>
                  <a:srgbClr val="0F93A5"/>
                </a:solidFill>
                <a:latin typeface="Arial Black" panose="020B0604020202020204" pitchFamily="34" charset="0"/>
                <a:ea typeface="Apple Color Emoji" pitchFamily="2" charset="0"/>
                <a:cs typeface="Times New Roman" panose="02020603050405020304" pitchFamily="18" charset="0"/>
              </a:rPr>
              <a:t>Élections partielles complémentaires</a:t>
            </a:r>
          </a:p>
        </p:txBody>
      </p:sp>
      <p:sp>
        <p:nvSpPr>
          <p:cNvPr id="3" name="ZoneTexte 2">
            <a:extLst>
              <a:ext uri="{FF2B5EF4-FFF2-40B4-BE49-F238E27FC236}">
                <a16:creationId xmlns:a16="http://schemas.microsoft.com/office/drawing/2014/main" id="{E7A21D01-8BA5-9B2A-287B-B334772AA151}"/>
              </a:ext>
            </a:extLst>
          </p:cNvPr>
          <p:cNvSpPr txBox="1"/>
          <p:nvPr/>
        </p:nvSpPr>
        <p:spPr>
          <a:xfrm>
            <a:off x="1258349" y="6377953"/>
            <a:ext cx="9459857" cy="307777"/>
          </a:xfrm>
          <a:prstGeom prst="rect">
            <a:avLst/>
          </a:prstGeom>
          <a:noFill/>
        </p:spPr>
        <p:txBody>
          <a:bodyPr wrap="square" rtlCol="0">
            <a:spAutoFit/>
          </a:bodyPr>
          <a:lstStyle/>
          <a:p>
            <a:pPr algn="ctr"/>
            <a:r>
              <a:rPr lang="fr-FR" sz="1400" i="1" kern="100" dirty="0">
                <a:solidFill>
                  <a:schemeClr val="tx1">
                    <a:lumMod val="50000"/>
                    <a:lumOff val="50000"/>
                  </a:schemeClr>
                </a:solidFill>
                <a:latin typeface="Arial Black" panose="020B0604020202020204" pitchFamily="34" charset="0"/>
                <a:cs typeface="Times New Roman" panose="02020603050405020304" pitchFamily="18" charset="0"/>
              </a:rPr>
              <a:t>(art. L. 258 et L. 258-1 du code électoral modifiés par la loi du 21 mai 2025)</a:t>
            </a:r>
            <a:endParaRPr lang="fr-FR" sz="1400" dirty="0"/>
          </a:p>
        </p:txBody>
      </p:sp>
      <p:sp>
        <p:nvSpPr>
          <p:cNvPr id="6" name="ZoneTexte 5">
            <a:extLst>
              <a:ext uri="{FF2B5EF4-FFF2-40B4-BE49-F238E27FC236}">
                <a16:creationId xmlns:a16="http://schemas.microsoft.com/office/drawing/2014/main" id="{05EE1B19-E317-6FC3-7EC0-A9B0DCB465EF}"/>
              </a:ext>
            </a:extLst>
          </p:cNvPr>
          <p:cNvSpPr txBox="1"/>
          <p:nvPr/>
        </p:nvSpPr>
        <p:spPr>
          <a:xfrm>
            <a:off x="6210779" y="2777939"/>
            <a:ext cx="5678844" cy="3108543"/>
          </a:xfrm>
          <a:prstGeom prst="rect">
            <a:avLst/>
          </a:prstGeom>
          <a:noFill/>
        </p:spPr>
        <p:txBody>
          <a:bodyPr wrap="square" rtlCol="0">
            <a:spAutoFit/>
          </a:bodyPr>
          <a:lstStyle/>
          <a:p>
            <a:pPr algn="ctr"/>
            <a:r>
              <a:rPr lang="fr-FR" sz="1400" u="sng" kern="100" dirty="0">
                <a:latin typeface="Arial Black" panose="020B0604020202020204" pitchFamily="34" charset="0"/>
                <a:cs typeface="Times New Roman" panose="02020603050405020304" pitchFamily="18" charset="0"/>
              </a:rPr>
              <a:t>Nécessité d’une élection partielle complémentaire dans 2 hypothèses :</a:t>
            </a:r>
          </a:p>
          <a:p>
            <a:pPr algn="ctr"/>
            <a:endParaRPr lang="fr-FR" sz="1400" u="sng" kern="100" dirty="0">
              <a:latin typeface="Arial Black" panose="020B0604020202020204" pitchFamily="34" charset="0"/>
              <a:cs typeface="Times New Roman" panose="02020603050405020304" pitchFamily="18" charset="0"/>
            </a:endParaRPr>
          </a:p>
          <a:p>
            <a:pPr marL="285750" indent="-285750" algn="just">
              <a:buFont typeface="Wingdings" pitchFamily="2" charset="2"/>
              <a:buChar char="Ø"/>
            </a:pPr>
            <a:r>
              <a:rPr lang="fr-FR" sz="1400" kern="100" dirty="0">
                <a:latin typeface="Arial Black" panose="020B0604020202020204" pitchFamily="34" charset="0"/>
                <a:cs typeface="Times New Roman" panose="02020603050405020304" pitchFamily="18" charset="0"/>
              </a:rPr>
              <a:t>si le conseil municipal a perdu le tiers ou plus de ses membres ou s’il compte moins de 5 membres (élections organisées dans les 3 mois de la dernière vacance)</a:t>
            </a:r>
          </a:p>
          <a:p>
            <a:pPr algn="just"/>
            <a:endParaRPr lang="fr-FR" sz="1400" kern="100" dirty="0">
              <a:latin typeface="Arial Black" panose="020B0604020202020204" pitchFamily="34" charset="0"/>
              <a:cs typeface="Times New Roman" panose="02020603050405020304" pitchFamily="18" charset="0"/>
            </a:endParaRPr>
          </a:p>
          <a:p>
            <a:pPr marL="285750" indent="-285750" algn="just">
              <a:buFont typeface="Wingdings" pitchFamily="2" charset="2"/>
              <a:buChar char="Ø"/>
            </a:pP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S’il est nécessaire de compléter le conseil avant l’élection d’un nouveau Maire </a:t>
            </a:r>
          </a:p>
          <a:p>
            <a:pPr marL="285750" indent="-285750" algn="just">
              <a:buFont typeface="Wingdings" pitchFamily="2" charset="2"/>
              <a:buChar char="Ø"/>
            </a:pPr>
            <a:endParaRPr lang="fr-FR" sz="14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Les </a:t>
            </a:r>
            <a:r>
              <a:rPr lang="fr-FR" sz="1400" kern="100" dirty="0">
                <a:solidFill>
                  <a:srgbClr val="C00000"/>
                </a:solidFill>
                <a:latin typeface="Arial Black" panose="020B0604020202020204" pitchFamily="34" charset="0"/>
                <a:cs typeface="Times New Roman" panose="02020603050405020304" pitchFamily="18" charset="0"/>
              </a:rPr>
              <a:t>élections partielles complémentaires </a:t>
            </a: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sont organisées au </a:t>
            </a:r>
            <a:r>
              <a:rPr lang="fr-FR" sz="1400" kern="100" dirty="0">
                <a:latin typeface="Arial Black" panose="020B0604020202020204" pitchFamily="34" charset="0"/>
                <a:cs typeface="Times New Roman" panose="02020603050405020304" pitchFamily="18" charset="0"/>
              </a:rPr>
              <a:t>scrutin de liste paritaire à 2 tours </a:t>
            </a: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 mêmes règles que le scrutin municipal).</a:t>
            </a:r>
          </a:p>
        </p:txBody>
      </p:sp>
      <p:cxnSp>
        <p:nvCxnSpPr>
          <p:cNvPr id="7" name="Connecteur droit 6">
            <a:extLst>
              <a:ext uri="{FF2B5EF4-FFF2-40B4-BE49-F238E27FC236}">
                <a16:creationId xmlns:a16="http://schemas.microsoft.com/office/drawing/2014/main" id="{56D3F537-8C0D-2580-DA5B-4510F654796B}"/>
              </a:ext>
            </a:extLst>
          </p:cNvPr>
          <p:cNvCxnSpPr>
            <a:cxnSpLocks/>
          </p:cNvCxnSpPr>
          <p:nvPr/>
        </p:nvCxnSpPr>
        <p:spPr>
          <a:xfrm flipH="1">
            <a:off x="6049951" y="2450337"/>
            <a:ext cx="19555" cy="3782431"/>
          </a:xfrm>
          <a:prstGeom prst="line">
            <a:avLst/>
          </a:prstGeom>
          <a:ln w="38100">
            <a:solidFill>
              <a:schemeClr val="tx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3" name="ZoneTexte 12">
            <a:extLst>
              <a:ext uri="{FF2B5EF4-FFF2-40B4-BE49-F238E27FC236}">
                <a16:creationId xmlns:a16="http://schemas.microsoft.com/office/drawing/2014/main" id="{40A08297-5BF5-06FC-D284-C16C72E67F92}"/>
              </a:ext>
            </a:extLst>
          </p:cNvPr>
          <p:cNvSpPr txBox="1"/>
          <p:nvPr/>
        </p:nvSpPr>
        <p:spPr>
          <a:xfrm>
            <a:off x="568410" y="1586909"/>
            <a:ext cx="11055179" cy="523220"/>
          </a:xfrm>
          <a:prstGeom prst="rect">
            <a:avLst/>
          </a:prstGeom>
          <a:noFill/>
        </p:spPr>
        <p:txBody>
          <a:bodyPr wrap="square" rtlCol="0">
            <a:spAutoFit/>
          </a:bodyPr>
          <a:lstStyle/>
          <a:p>
            <a:pPr algn="ctr"/>
            <a:r>
              <a:rPr lang="fr-FR" sz="1400" kern="100" dirty="0">
                <a:solidFill>
                  <a:srgbClr val="C00000"/>
                </a:solidFill>
                <a:latin typeface="Arial Black" panose="020B0604020202020204" pitchFamily="34" charset="0"/>
                <a:cs typeface="Times New Roman" panose="02020603050405020304" pitchFamily="18" charset="0"/>
              </a:rPr>
              <a:t>Dans les C</a:t>
            </a:r>
            <a:r>
              <a:rPr lang="fr-FR" sz="1400" kern="100" baseline="30000" dirty="0">
                <a:solidFill>
                  <a:srgbClr val="C00000"/>
                </a:solidFill>
                <a:latin typeface="Arial Black" panose="020B0604020202020204" pitchFamily="34" charset="0"/>
                <a:cs typeface="Times New Roman" panose="02020603050405020304" pitchFamily="18" charset="0"/>
              </a:rPr>
              <a:t>nes</a:t>
            </a:r>
            <a:r>
              <a:rPr lang="fr-FR" sz="1400" kern="100" dirty="0">
                <a:solidFill>
                  <a:srgbClr val="C00000"/>
                </a:solidFill>
                <a:latin typeface="Arial Black" panose="020B0604020202020204" pitchFamily="34" charset="0"/>
                <a:cs typeface="Times New Roman" panose="02020603050405020304" pitchFamily="18" charset="0"/>
              </a:rPr>
              <a:t> de moins de 1000 habitants</a:t>
            </a:r>
            <a: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t> : mise en place d’un nouveau mécanisme</a:t>
            </a:r>
            <a:br>
              <a:rPr lang="fr-FR" sz="1400" kern="100" dirty="0">
                <a:solidFill>
                  <a:schemeClr val="tx1">
                    <a:lumMod val="50000"/>
                    <a:lumOff val="50000"/>
                  </a:schemeClr>
                </a:solidFill>
                <a:latin typeface="Arial Black" panose="020B0604020202020204" pitchFamily="34" charset="0"/>
                <a:cs typeface="Times New Roman" panose="02020603050405020304" pitchFamily="18" charset="0"/>
              </a:rPr>
            </a:br>
            <a:r>
              <a:rPr lang="fr-FR" sz="1400" kern="100" dirty="0">
                <a:latin typeface="Arial Black" panose="020B0604020202020204" pitchFamily="34" charset="0"/>
                <a:cs typeface="Times New Roman" panose="02020603050405020304" pitchFamily="18" charset="0"/>
              </a:rPr>
              <a:t>d’élections partielles complémentaires</a:t>
            </a:r>
            <a:endParaRPr lang="fr-FR" sz="1400" kern="100" dirty="0">
              <a:solidFill>
                <a:schemeClr val="tx1">
                  <a:lumMod val="50000"/>
                  <a:lumOff val="50000"/>
                </a:schemeClr>
              </a:solidFill>
              <a:latin typeface="Arial Black" panose="020B0604020202020204" pitchFamily="34" charset="0"/>
              <a:cs typeface="Times New Roman" panose="02020603050405020304" pitchFamily="18" charset="0"/>
            </a:endParaRPr>
          </a:p>
        </p:txBody>
      </p:sp>
      <p:sp>
        <p:nvSpPr>
          <p:cNvPr id="4" name="Flèche vers la droite 3">
            <a:extLst>
              <a:ext uri="{FF2B5EF4-FFF2-40B4-BE49-F238E27FC236}">
                <a16:creationId xmlns:a16="http://schemas.microsoft.com/office/drawing/2014/main" id="{E2652EB9-5857-EC48-A32F-AB84AF45BFFF}"/>
              </a:ext>
            </a:extLst>
          </p:cNvPr>
          <p:cNvSpPr/>
          <p:nvPr/>
        </p:nvSpPr>
        <p:spPr>
          <a:xfrm>
            <a:off x="214557" y="5779236"/>
            <a:ext cx="262991" cy="246678"/>
          </a:xfrm>
          <a:prstGeom prst="rightArrow">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338300172"/>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070A61DB-8418-6D08-B136-28D66295E3FD}"/>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531F98CB-8DF6-1047-989E-3D0276A96AB4}"/>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6B85490D-2540-7CCE-2083-7EE9E4F739AE}"/>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9" name="ZoneTexte 8">
            <a:extLst>
              <a:ext uri="{FF2B5EF4-FFF2-40B4-BE49-F238E27FC236}">
                <a16:creationId xmlns:a16="http://schemas.microsoft.com/office/drawing/2014/main" id="{90D03E57-7CF0-6A6C-585F-866E8DD65609}"/>
              </a:ext>
            </a:extLst>
          </p:cNvPr>
          <p:cNvSpPr txBox="1"/>
          <p:nvPr/>
        </p:nvSpPr>
        <p:spPr>
          <a:xfrm>
            <a:off x="2844617" y="1279338"/>
            <a:ext cx="6196404" cy="400110"/>
          </a:xfrm>
          <a:prstGeom prst="rect">
            <a:avLst/>
          </a:prstGeom>
          <a:noFill/>
        </p:spPr>
        <p:txBody>
          <a:bodyPr wrap="square" rtlCol="0">
            <a:spAutoFit/>
          </a:bodyPr>
          <a:lstStyle/>
          <a:p>
            <a:pPr algn="ctr"/>
            <a:r>
              <a:rPr lang="fr-FR" sz="2000" i="1" kern="100" dirty="0">
                <a:solidFill>
                  <a:srgbClr val="0F93A5"/>
                </a:solidFill>
                <a:latin typeface="Arial Black" panose="020B0604020202020204" pitchFamily="34" charset="0"/>
                <a:ea typeface="Apple Color Emoji" pitchFamily="2" charset="0"/>
                <a:cs typeface="Times New Roman" panose="02020603050405020304" pitchFamily="18" charset="0"/>
              </a:rPr>
              <a:t>Conseillers communautaires</a:t>
            </a:r>
          </a:p>
        </p:txBody>
      </p:sp>
      <p:sp>
        <p:nvSpPr>
          <p:cNvPr id="3" name="ZoneTexte 2">
            <a:extLst>
              <a:ext uri="{FF2B5EF4-FFF2-40B4-BE49-F238E27FC236}">
                <a16:creationId xmlns:a16="http://schemas.microsoft.com/office/drawing/2014/main" id="{12037A21-B6D5-C55C-F072-8568C056063F}"/>
              </a:ext>
            </a:extLst>
          </p:cNvPr>
          <p:cNvSpPr txBox="1"/>
          <p:nvPr/>
        </p:nvSpPr>
        <p:spPr>
          <a:xfrm>
            <a:off x="1212890" y="6056283"/>
            <a:ext cx="9459857" cy="307777"/>
          </a:xfrm>
          <a:prstGeom prst="rect">
            <a:avLst/>
          </a:prstGeom>
          <a:noFill/>
        </p:spPr>
        <p:txBody>
          <a:bodyPr wrap="square" rtlCol="0">
            <a:spAutoFit/>
          </a:bodyPr>
          <a:lstStyle/>
          <a:p>
            <a:pPr algn="ctr"/>
            <a:r>
              <a:rPr lang="fr-FR" sz="1400" i="1" kern="100" dirty="0">
                <a:solidFill>
                  <a:schemeClr val="tx1">
                    <a:lumMod val="50000"/>
                    <a:lumOff val="50000"/>
                  </a:schemeClr>
                </a:solidFill>
                <a:latin typeface="Arial Black" panose="020B0604020202020204" pitchFamily="34" charset="0"/>
                <a:cs typeface="Times New Roman" panose="02020603050405020304" pitchFamily="18" charset="0"/>
              </a:rPr>
              <a:t>(art. L. 273-11 du code électoral)</a:t>
            </a:r>
            <a:endParaRPr lang="fr-FR" sz="1400" dirty="0"/>
          </a:p>
        </p:txBody>
      </p:sp>
      <p:sp>
        <p:nvSpPr>
          <p:cNvPr id="12" name="ZoneTexte 11">
            <a:extLst>
              <a:ext uri="{FF2B5EF4-FFF2-40B4-BE49-F238E27FC236}">
                <a16:creationId xmlns:a16="http://schemas.microsoft.com/office/drawing/2014/main" id="{932FBEF8-1689-07AB-FF12-D048321D6D98}"/>
              </a:ext>
            </a:extLst>
          </p:cNvPr>
          <p:cNvSpPr txBox="1"/>
          <p:nvPr/>
        </p:nvSpPr>
        <p:spPr>
          <a:xfrm>
            <a:off x="719252" y="2101031"/>
            <a:ext cx="10338099" cy="1323439"/>
          </a:xfrm>
          <a:prstGeom prst="rect">
            <a:avLst/>
          </a:prstGeom>
          <a:noFill/>
        </p:spPr>
        <p:txBody>
          <a:bodyPr wrap="square" rtlCol="0">
            <a:spAutoFit/>
          </a:bodyPr>
          <a:lstStyle/>
          <a:p>
            <a:pPr algn="ctr"/>
            <a:r>
              <a:rPr lang="fr-FR" sz="1600" kern="100" dirty="0">
                <a:solidFill>
                  <a:srgbClr val="C00000"/>
                </a:solidFill>
                <a:latin typeface="Arial Black" panose="020B0604020202020204" pitchFamily="34" charset="0"/>
                <a:cs typeface="Times New Roman" panose="02020603050405020304" pitchFamily="18" charset="0"/>
              </a:rPr>
              <a:t>Pas de modification de la désignation des conseillers communautaires</a:t>
            </a:r>
          </a:p>
          <a:p>
            <a:pPr algn="ct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dans les C</a:t>
            </a:r>
            <a:r>
              <a:rPr lang="fr-FR" sz="1600" kern="100" baseline="30000" dirty="0">
                <a:solidFill>
                  <a:schemeClr val="tx1">
                    <a:lumMod val="50000"/>
                    <a:lumOff val="50000"/>
                  </a:schemeClr>
                </a:solidFill>
                <a:latin typeface="Arial Black" panose="020B0604020202020204" pitchFamily="34" charset="0"/>
                <a:cs typeface="Times New Roman" panose="02020603050405020304" pitchFamily="18" charset="0"/>
              </a:rPr>
              <a:t>nes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&lt; 1000 habs</a:t>
            </a:r>
          </a:p>
          <a:p>
            <a:pPr algn="just"/>
            <a:r>
              <a:rPr lang="fr-FR" sz="1600" kern="100" dirty="0">
                <a:latin typeface="Arial Black" panose="020B0604020202020204" pitchFamily="34" charset="0"/>
                <a:cs typeface="Times New Roman" panose="02020603050405020304" pitchFamily="18" charset="0"/>
              </a:rPr>
              <a:t>	</a:t>
            </a: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Membres du conseil municipal désignés dans </a:t>
            </a:r>
            <a:r>
              <a:rPr lang="fr-FR" sz="1600" kern="100" dirty="0">
                <a:latin typeface="Arial Black" panose="020B0604020202020204" pitchFamily="34" charset="0"/>
                <a:cs typeface="Times New Roman" panose="02020603050405020304" pitchFamily="18" charset="0"/>
              </a:rPr>
              <a:t>l’ordre du tableau</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p:txBody>
      </p:sp>
      <p:sp>
        <p:nvSpPr>
          <p:cNvPr id="2" name="ZoneTexte 1">
            <a:extLst>
              <a:ext uri="{FF2B5EF4-FFF2-40B4-BE49-F238E27FC236}">
                <a16:creationId xmlns:a16="http://schemas.microsoft.com/office/drawing/2014/main" id="{D53A17F8-95CA-F400-C880-B6A86094E209}"/>
              </a:ext>
            </a:extLst>
          </p:cNvPr>
          <p:cNvSpPr txBox="1"/>
          <p:nvPr/>
        </p:nvSpPr>
        <p:spPr>
          <a:xfrm>
            <a:off x="0" y="810842"/>
            <a:ext cx="12192000" cy="523220"/>
          </a:xfrm>
          <a:prstGeom prst="rect">
            <a:avLst/>
          </a:prstGeom>
          <a:noFill/>
        </p:spPr>
        <p:txBody>
          <a:bodyPr wrap="square" rtlCol="0">
            <a:spAutoFit/>
          </a:bodyPr>
          <a:lstStyle/>
          <a:p>
            <a:pPr algn="ctr"/>
            <a:r>
              <a:rPr lang="fr-FR" sz="28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POINTS NON MODIFIÉS PAR LA RÉFORME</a:t>
            </a:r>
            <a:endParaRPr lang="fr-FR" sz="28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Tree>
    <p:extLst>
      <p:ext uri="{BB962C8B-B14F-4D97-AF65-F5344CB8AC3E}">
        <p14:creationId xmlns:p14="http://schemas.microsoft.com/office/powerpoint/2010/main" val="637763768"/>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382A6BF7-5349-99A9-8C1A-3E7D3C1B708F}"/>
            </a:ext>
          </a:extLst>
        </p:cNvPr>
        <p:cNvGrpSpPr/>
        <p:nvPr/>
      </p:nvGrpSpPr>
      <p:grpSpPr>
        <a:xfrm>
          <a:off x="0" y="0"/>
          <a:ext cx="0" cy="0"/>
          <a:chOff x="0" y="0"/>
          <a:chExt cx="0" cy="0"/>
        </a:xfrm>
      </p:grpSpPr>
      <p:pic>
        <p:nvPicPr>
          <p:cNvPr id="14" name="Image 13" descr="Une image contenant texte, symbole, logo, Police&#10;&#10;Le contenu généré par l’IA peut être incorrect.">
            <a:extLst>
              <a:ext uri="{FF2B5EF4-FFF2-40B4-BE49-F238E27FC236}">
                <a16:creationId xmlns:a16="http://schemas.microsoft.com/office/drawing/2014/main" id="{3AA2C22F-9769-FF56-11A5-825055A59A50}"/>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2" name="ZoneTexte 1">
            <a:extLst>
              <a:ext uri="{FF2B5EF4-FFF2-40B4-BE49-F238E27FC236}">
                <a16:creationId xmlns:a16="http://schemas.microsoft.com/office/drawing/2014/main" id="{B13D48CD-9853-6DF4-A316-789894BA1006}"/>
              </a:ext>
            </a:extLst>
          </p:cNvPr>
          <p:cNvSpPr txBox="1"/>
          <p:nvPr/>
        </p:nvSpPr>
        <p:spPr>
          <a:xfrm>
            <a:off x="6095997" y="864522"/>
            <a:ext cx="6282466" cy="523220"/>
          </a:xfrm>
          <a:prstGeom prst="rect">
            <a:avLst/>
          </a:prstGeom>
          <a:noFill/>
        </p:spPr>
        <p:txBody>
          <a:bodyPr wrap="square" rtlCol="0">
            <a:spAutoFit/>
          </a:bodyPr>
          <a:lstStyle/>
          <a:p>
            <a:pPr algn="ctr"/>
            <a:r>
              <a:rPr lang="fr-FR" sz="28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OBJECTIFS DE LA RÉFORME</a:t>
            </a:r>
            <a:endParaRPr lang="fr-FR" sz="28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
        <p:nvSpPr>
          <p:cNvPr id="3" name="ZoneTexte 2">
            <a:extLst>
              <a:ext uri="{FF2B5EF4-FFF2-40B4-BE49-F238E27FC236}">
                <a16:creationId xmlns:a16="http://schemas.microsoft.com/office/drawing/2014/main" id="{0A13892D-3625-0A3A-A03E-B3565DF6E012}"/>
              </a:ext>
            </a:extLst>
          </p:cNvPr>
          <p:cNvSpPr txBox="1"/>
          <p:nvPr/>
        </p:nvSpPr>
        <p:spPr>
          <a:xfrm>
            <a:off x="6239434" y="1701562"/>
            <a:ext cx="5122429" cy="3785652"/>
          </a:xfrm>
          <a:prstGeom prst="rect">
            <a:avLst/>
          </a:prstGeom>
          <a:noFill/>
        </p:spPr>
        <p:txBody>
          <a:bodyPr wrap="square" rtlCol="0">
            <a:spAutoFit/>
          </a:bodyPr>
          <a:lstStyle/>
          <a:p>
            <a:pPr algn="just"/>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 </a:t>
            </a:r>
            <a:r>
              <a:rPr lang="fr-FR" sz="2000" kern="100" dirty="0">
                <a:latin typeface="Arial Black" panose="020B0604020202020204" pitchFamily="34" charset="0"/>
                <a:cs typeface="Times New Roman" panose="02020603050405020304" pitchFamily="18" charset="0"/>
              </a:rPr>
              <a:t>Harmoniser</a:t>
            </a: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 et </a:t>
            </a:r>
            <a:r>
              <a:rPr lang="fr-FR" sz="2000" kern="100" dirty="0">
                <a:latin typeface="Arial Black" panose="020B0604020202020204" pitchFamily="34" charset="0"/>
                <a:cs typeface="Times New Roman" panose="02020603050405020304" pitchFamily="18" charset="0"/>
              </a:rPr>
              <a:t>simplifier</a:t>
            </a: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 les modes de scrutin</a:t>
            </a:r>
          </a:p>
          <a:p>
            <a:pPr algn="just"/>
            <a:endParaRPr lang="fr-FR" sz="20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endParaRPr lang="fr-FR" sz="20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endParaRPr lang="fr-FR" sz="20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marL="457200" indent="-457200" algn="just">
              <a:buFontTx/>
              <a:buChar char="-"/>
            </a:pP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Répondre à la </a:t>
            </a:r>
            <a:r>
              <a:rPr lang="fr-FR" sz="2000" kern="100" dirty="0">
                <a:latin typeface="Arial Black" panose="020B0604020202020204" pitchFamily="34" charset="0"/>
                <a:cs typeface="Times New Roman" panose="02020603050405020304" pitchFamily="18" charset="0"/>
              </a:rPr>
              <a:t>crise</a:t>
            </a: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 de l’engagement local</a:t>
            </a:r>
          </a:p>
          <a:p>
            <a:pPr algn="just"/>
            <a:endParaRPr lang="fr-FR" sz="20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endParaRPr lang="fr-FR" sz="20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endParaRPr lang="fr-FR" sz="20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marL="457200" indent="-457200" algn="just">
              <a:buFontTx/>
              <a:buChar char="-"/>
            </a:pP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Favoriser le respect de la </a:t>
            </a:r>
            <a:r>
              <a:rPr lang="fr-FR" sz="2000" kern="100" dirty="0">
                <a:latin typeface="Arial Black" panose="020B0604020202020204" pitchFamily="34" charset="0"/>
                <a:cs typeface="Times New Roman" panose="02020603050405020304" pitchFamily="18" charset="0"/>
              </a:rPr>
              <a:t>parité</a:t>
            </a: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 dans les conseils municipaux</a:t>
            </a:r>
            <a:endParaRPr lang="fr-FR" sz="2000" dirty="0">
              <a:solidFill>
                <a:schemeClr val="tx1">
                  <a:lumMod val="50000"/>
                  <a:lumOff val="50000"/>
                </a:schemeClr>
              </a:solidFill>
            </a:endParaRPr>
          </a:p>
        </p:txBody>
      </p:sp>
      <p:sp>
        <p:nvSpPr>
          <p:cNvPr id="4" name="ZoneTexte 3">
            <a:extLst>
              <a:ext uri="{FF2B5EF4-FFF2-40B4-BE49-F238E27FC236}">
                <a16:creationId xmlns:a16="http://schemas.microsoft.com/office/drawing/2014/main" id="{883EFCCF-922C-C165-9E59-F230CFB96E0E}"/>
              </a:ext>
            </a:extLst>
          </p:cNvPr>
          <p:cNvSpPr txBox="1"/>
          <p:nvPr/>
        </p:nvSpPr>
        <p:spPr>
          <a:xfrm>
            <a:off x="-186469" y="864522"/>
            <a:ext cx="6282466" cy="523220"/>
          </a:xfrm>
          <a:prstGeom prst="rect">
            <a:avLst/>
          </a:prstGeom>
          <a:noFill/>
        </p:spPr>
        <p:txBody>
          <a:bodyPr wrap="square" rtlCol="0">
            <a:spAutoFit/>
          </a:bodyPr>
          <a:lstStyle/>
          <a:p>
            <a:pPr algn="ctr"/>
            <a:r>
              <a:rPr lang="fr-FR" sz="28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CONSTATS</a:t>
            </a:r>
            <a:endParaRPr lang="fr-FR" sz="28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cxnSp>
        <p:nvCxnSpPr>
          <p:cNvPr id="7" name="Connecteur droit 6">
            <a:extLst>
              <a:ext uri="{FF2B5EF4-FFF2-40B4-BE49-F238E27FC236}">
                <a16:creationId xmlns:a16="http://schemas.microsoft.com/office/drawing/2014/main" id="{A034AF26-42E9-7B10-BBD7-7022BBAF0A14}"/>
              </a:ext>
            </a:extLst>
          </p:cNvPr>
          <p:cNvCxnSpPr>
            <a:cxnSpLocks/>
          </p:cNvCxnSpPr>
          <p:nvPr/>
        </p:nvCxnSpPr>
        <p:spPr>
          <a:xfrm>
            <a:off x="6095997" y="864522"/>
            <a:ext cx="0" cy="5998857"/>
          </a:xfrm>
          <a:prstGeom prst="line">
            <a:avLst/>
          </a:prstGeom>
          <a:ln w="38100">
            <a:solidFill>
              <a:schemeClr val="tx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1" name="ZoneTexte 10">
            <a:extLst>
              <a:ext uri="{FF2B5EF4-FFF2-40B4-BE49-F238E27FC236}">
                <a16:creationId xmlns:a16="http://schemas.microsoft.com/office/drawing/2014/main" id="{E4B19325-D87C-BA9E-4172-C99600A96067}"/>
              </a:ext>
            </a:extLst>
          </p:cNvPr>
          <p:cNvSpPr txBox="1"/>
          <p:nvPr/>
        </p:nvSpPr>
        <p:spPr>
          <a:xfrm>
            <a:off x="393550" y="1663347"/>
            <a:ext cx="5122429" cy="4401205"/>
          </a:xfrm>
          <a:prstGeom prst="rect">
            <a:avLst/>
          </a:prstGeom>
          <a:noFill/>
        </p:spPr>
        <p:txBody>
          <a:bodyPr wrap="square" rtlCol="0">
            <a:spAutoFit/>
          </a:bodyPr>
          <a:lstStyle/>
          <a:p>
            <a:pPr marL="457200" indent="-457200" algn="just">
              <a:buFontTx/>
              <a:buChar char="-"/>
            </a:pP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Mode de scrutin </a:t>
            </a:r>
            <a:r>
              <a:rPr lang="fr-FR" sz="2000" kern="100" dirty="0">
                <a:latin typeface="Arial Black" panose="020B0604020202020204" pitchFamily="34" charset="0"/>
                <a:cs typeface="Times New Roman" panose="02020603050405020304" pitchFamily="18" charset="0"/>
              </a:rPr>
              <a:t>différent</a:t>
            </a: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 pour les C</a:t>
            </a:r>
            <a:r>
              <a:rPr lang="fr-FR" sz="2000" kern="100" baseline="30000" dirty="0">
                <a:solidFill>
                  <a:schemeClr val="tx1">
                    <a:lumMod val="50000"/>
                    <a:lumOff val="50000"/>
                  </a:schemeClr>
                </a:solidFill>
                <a:latin typeface="Arial Black" panose="020B0604020202020204" pitchFamily="34" charset="0"/>
                <a:cs typeface="Times New Roman" panose="02020603050405020304" pitchFamily="18" charset="0"/>
              </a:rPr>
              <a:t>nes</a:t>
            </a: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 &lt;1000 habs, alors qu’elles représentent 70% des C</a:t>
            </a:r>
            <a:r>
              <a:rPr lang="fr-FR" sz="2000" kern="100" baseline="30000" dirty="0">
                <a:solidFill>
                  <a:schemeClr val="tx1">
                    <a:lumMod val="50000"/>
                    <a:lumOff val="50000"/>
                  </a:schemeClr>
                </a:solidFill>
                <a:latin typeface="Arial Black" panose="020B0604020202020204" pitchFamily="34" charset="0"/>
                <a:cs typeface="Times New Roman" panose="02020603050405020304" pitchFamily="18" charset="0"/>
              </a:rPr>
              <a:t>nes</a:t>
            </a: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 françaises</a:t>
            </a:r>
          </a:p>
          <a:p>
            <a:pPr algn="just"/>
            <a:endParaRPr lang="fr-FR" sz="20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marL="457200" indent="-457200" algn="just">
              <a:buFontTx/>
              <a:buChar char="-"/>
            </a:pPr>
            <a:r>
              <a:rPr lang="fr-FR" sz="2000" kern="100" dirty="0">
                <a:latin typeface="Arial Black" panose="020B0604020202020204" pitchFamily="34" charset="0"/>
                <a:cs typeface="Times New Roman" panose="02020603050405020304" pitchFamily="18" charset="0"/>
              </a:rPr>
              <a:t>Baisse</a:t>
            </a: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 du nombre de candidats aux élections municipales et hausse des </a:t>
            </a:r>
            <a:r>
              <a:rPr lang="fr-FR" sz="2000" kern="100" dirty="0">
                <a:latin typeface="Arial Black" panose="020B0604020202020204" pitchFamily="34" charset="0"/>
                <a:cs typeface="Times New Roman" panose="02020603050405020304" pitchFamily="18" charset="0"/>
              </a:rPr>
              <a:t>démissions</a:t>
            </a: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 en cours de mandat</a:t>
            </a:r>
          </a:p>
          <a:p>
            <a:pPr algn="just"/>
            <a:endParaRPr lang="fr-FR" sz="20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marL="457200" indent="-457200" algn="just">
              <a:buFontTx/>
              <a:buChar char="-"/>
            </a:pP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Sous-représentation des </a:t>
            </a:r>
            <a:r>
              <a:rPr lang="fr-FR" sz="2000" kern="100" dirty="0">
                <a:latin typeface="Arial Black" panose="020B0604020202020204" pitchFamily="34" charset="0"/>
                <a:cs typeface="Times New Roman" panose="02020603050405020304" pitchFamily="18" charset="0"/>
              </a:rPr>
              <a:t>femmes</a:t>
            </a: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 dans les conseils municipaux des C</a:t>
            </a:r>
            <a:r>
              <a:rPr lang="fr-FR" sz="2000" kern="100" baseline="30000" dirty="0">
                <a:solidFill>
                  <a:schemeClr val="tx1">
                    <a:lumMod val="50000"/>
                    <a:lumOff val="50000"/>
                  </a:schemeClr>
                </a:solidFill>
                <a:latin typeface="Arial Black" panose="020B0604020202020204" pitchFamily="34" charset="0"/>
                <a:cs typeface="Times New Roman" panose="02020603050405020304" pitchFamily="18" charset="0"/>
              </a:rPr>
              <a:t>nes</a:t>
            </a: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 &lt;1000 habs (moins de 38%)</a:t>
            </a:r>
            <a:endParaRPr lang="fr-FR" sz="2000" dirty="0">
              <a:solidFill>
                <a:schemeClr val="tx1">
                  <a:lumMod val="50000"/>
                  <a:lumOff val="50000"/>
                </a:schemeClr>
              </a:solidFill>
            </a:endParaRPr>
          </a:p>
        </p:txBody>
      </p:sp>
      <p:cxnSp>
        <p:nvCxnSpPr>
          <p:cNvPr id="13" name="Connecteur droit avec flèche 12">
            <a:extLst>
              <a:ext uri="{FF2B5EF4-FFF2-40B4-BE49-F238E27FC236}">
                <a16:creationId xmlns:a16="http://schemas.microsoft.com/office/drawing/2014/main" id="{62EB1BAA-09FC-C567-2C81-FDDF1DEC0266}"/>
              </a:ext>
            </a:extLst>
          </p:cNvPr>
          <p:cNvCxnSpPr/>
          <p:nvPr/>
        </p:nvCxnSpPr>
        <p:spPr>
          <a:xfrm>
            <a:off x="6239434" y="1897232"/>
            <a:ext cx="279699" cy="0"/>
          </a:xfrm>
          <a:prstGeom prst="straightConnector1">
            <a:avLst/>
          </a:prstGeom>
          <a:ln w="57150">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5" name="Connecteur droit avec flèche 14">
            <a:extLst>
              <a:ext uri="{FF2B5EF4-FFF2-40B4-BE49-F238E27FC236}">
                <a16:creationId xmlns:a16="http://schemas.microsoft.com/office/drawing/2014/main" id="{68B92233-397B-0533-7F26-9A95A4AEBE09}"/>
              </a:ext>
            </a:extLst>
          </p:cNvPr>
          <p:cNvCxnSpPr/>
          <p:nvPr/>
        </p:nvCxnSpPr>
        <p:spPr>
          <a:xfrm>
            <a:off x="6228675" y="3407484"/>
            <a:ext cx="279699" cy="0"/>
          </a:xfrm>
          <a:prstGeom prst="straightConnector1">
            <a:avLst/>
          </a:prstGeom>
          <a:ln w="57150">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6" name="Connecteur droit avec flèche 15">
            <a:extLst>
              <a:ext uri="{FF2B5EF4-FFF2-40B4-BE49-F238E27FC236}">
                <a16:creationId xmlns:a16="http://schemas.microsoft.com/office/drawing/2014/main" id="{8B02A837-DAC2-CB11-EB70-2436A45E8147}"/>
              </a:ext>
            </a:extLst>
          </p:cNvPr>
          <p:cNvCxnSpPr/>
          <p:nvPr/>
        </p:nvCxnSpPr>
        <p:spPr>
          <a:xfrm>
            <a:off x="6217917" y="4938316"/>
            <a:ext cx="279699" cy="0"/>
          </a:xfrm>
          <a:prstGeom prst="straightConnector1">
            <a:avLst/>
          </a:prstGeom>
          <a:ln w="57150">
            <a:solidFill>
              <a:srgbClr val="C00000"/>
            </a:solidFill>
            <a:tailEnd type="triangle"/>
          </a:ln>
        </p:spPr>
        <p:style>
          <a:lnRef idx="2">
            <a:schemeClr val="accent1"/>
          </a:lnRef>
          <a:fillRef idx="0">
            <a:schemeClr val="accent1"/>
          </a:fillRef>
          <a:effectRef idx="1">
            <a:schemeClr val="accent1"/>
          </a:effectRef>
          <a:fontRef idx="minor">
            <a:schemeClr val="tx1"/>
          </a:fontRef>
        </p:style>
      </p:cxnSp>
      <p:sp>
        <p:nvSpPr>
          <p:cNvPr id="17" name="Rectangle 16">
            <a:extLst>
              <a:ext uri="{FF2B5EF4-FFF2-40B4-BE49-F238E27FC236}">
                <a16:creationId xmlns:a16="http://schemas.microsoft.com/office/drawing/2014/main" id="{3DC7C467-6759-F5DA-472C-8717F8A3CA48}"/>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89684490"/>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2B93E72F-DA3E-950B-5459-69687671160B}"/>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348D813-8D76-A17C-550D-B4739FCCE619}"/>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5B2BC0FB-D41E-F98D-62FA-E9229DFD1C00}"/>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2" name="ZoneTexte 1">
            <a:extLst>
              <a:ext uri="{FF2B5EF4-FFF2-40B4-BE49-F238E27FC236}">
                <a16:creationId xmlns:a16="http://schemas.microsoft.com/office/drawing/2014/main" id="{A661A0CA-C338-DAED-207C-624E1546A512}"/>
              </a:ext>
            </a:extLst>
          </p:cNvPr>
          <p:cNvSpPr txBox="1"/>
          <p:nvPr/>
        </p:nvSpPr>
        <p:spPr>
          <a:xfrm>
            <a:off x="0" y="844953"/>
            <a:ext cx="12192000" cy="584775"/>
          </a:xfrm>
          <a:prstGeom prst="rect">
            <a:avLst/>
          </a:prstGeom>
          <a:noFill/>
        </p:spPr>
        <p:txBody>
          <a:bodyPr wrap="square" rtlCol="0">
            <a:spAutoFit/>
          </a:bodyPr>
          <a:lstStyle/>
          <a:p>
            <a:pPr algn="ctr"/>
            <a:r>
              <a:rPr lang="fr-FR" sz="32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MISE EN ŒUVRE DE LA RÉFORME</a:t>
            </a:r>
            <a:endParaRPr lang="fr-FR" sz="32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
        <p:nvSpPr>
          <p:cNvPr id="11" name="ZoneTexte 10">
            <a:extLst>
              <a:ext uri="{FF2B5EF4-FFF2-40B4-BE49-F238E27FC236}">
                <a16:creationId xmlns:a16="http://schemas.microsoft.com/office/drawing/2014/main" id="{35E922F8-08DC-AFD9-7C4B-262BF310EBFB}"/>
              </a:ext>
            </a:extLst>
          </p:cNvPr>
          <p:cNvSpPr txBox="1"/>
          <p:nvPr/>
        </p:nvSpPr>
        <p:spPr>
          <a:xfrm>
            <a:off x="926950" y="2194452"/>
            <a:ext cx="10338099" cy="3046988"/>
          </a:xfrm>
          <a:prstGeom prst="rect">
            <a:avLst/>
          </a:prstGeom>
          <a:noFill/>
        </p:spPr>
        <p:txBody>
          <a:bodyPr wrap="square" rtlCol="0">
            <a:spAutoFit/>
          </a:bodyPr>
          <a:lstStyle/>
          <a:p>
            <a:pPr algn="ct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La réforme s’applique </a:t>
            </a:r>
            <a:r>
              <a:rPr lang="fr-FR" sz="2000" kern="100" dirty="0">
                <a:solidFill>
                  <a:srgbClr val="C00000"/>
                </a:solidFill>
                <a:latin typeface="Arial Black" panose="020B0604020202020204" pitchFamily="34" charset="0"/>
                <a:cs typeface="Times New Roman" panose="02020603050405020304" pitchFamily="18" charset="0"/>
              </a:rPr>
              <a:t>à compter des élections municipales de 2026</a:t>
            </a: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a:t>
            </a:r>
          </a:p>
          <a:p>
            <a:pPr algn="ctr"/>
            <a:endParaRPr lang="fr-FR" sz="20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marL="1657350" lvl="3" indent="-285750">
              <a:buFont typeface="Wingdings" pitchFamily="2" charset="2"/>
              <a:buChar char="Ø"/>
            </a:pP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1</a:t>
            </a:r>
            <a:r>
              <a:rPr lang="fr-FR" sz="2000" kern="100" baseline="30000" dirty="0">
                <a:solidFill>
                  <a:schemeClr val="tx1">
                    <a:lumMod val="50000"/>
                    <a:lumOff val="50000"/>
                  </a:schemeClr>
                </a:solidFill>
                <a:latin typeface="Arial Black" panose="020B0604020202020204" pitchFamily="34" charset="0"/>
                <a:cs typeface="Times New Roman" panose="02020603050405020304" pitchFamily="18" charset="0"/>
              </a:rPr>
              <a:t>er</a:t>
            </a: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 tour : 15 mars 2026</a:t>
            </a:r>
          </a:p>
          <a:p>
            <a:pPr marL="1657350" lvl="3" indent="-285750">
              <a:buFont typeface="Wingdings" pitchFamily="2" charset="2"/>
              <a:buChar char="Ø"/>
            </a:pP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2</a:t>
            </a:r>
            <a:r>
              <a:rPr lang="fr-FR" sz="2000" kern="100" baseline="30000" dirty="0">
                <a:solidFill>
                  <a:schemeClr val="tx1">
                    <a:lumMod val="50000"/>
                    <a:lumOff val="50000"/>
                  </a:schemeClr>
                </a:solidFill>
                <a:latin typeface="Arial Black" panose="020B0604020202020204" pitchFamily="34" charset="0"/>
                <a:cs typeface="Times New Roman" panose="02020603050405020304" pitchFamily="18" charset="0"/>
              </a:rPr>
              <a:t>ème</a:t>
            </a: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 tour </a:t>
            </a:r>
            <a:r>
              <a:rPr lang="fr-FR" sz="1200" kern="100" dirty="0">
                <a:solidFill>
                  <a:schemeClr val="tx1">
                    <a:lumMod val="50000"/>
                    <a:lumOff val="50000"/>
                  </a:schemeClr>
                </a:solidFill>
                <a:latin typeface="Arial Black" panose="020B0604020202020204" pitchFamily="34" charset="0"/>
                <a:cs typeface="Times New Roman" panose="02020603050405020304" pitchFamily="18" charset="0"/>
              </a:rPr>
              <a:t>(</a:t>
            </a:r>
            <a:r>
              <a:rPr lang="fr-FR" sz="1200" i="1" kern="100" dirty="0">
                <a:solidFill>
                  <a:schemeClr val="tx1">
                    <a:lumMod val="50000"/>
                    <a:lumOff val="50000"/>
                  </a:schemeClr>
                </a:solidFill>
                <a:latin typeface="Arial Black" panose="020B0604020202020204" pitchFamily="34" charset="0"/>
                <a:cs typeface="Times New Roman" panose="02020603050405020304" pitchFamily="18" charset="0"/>
              </a:rPr>
              <a:t>si nécessaire</a:t>
            </a:r>
            <a:r>
              <a:rPr lang="fr-FR" sz="1200" kern="100" dirty="0">
                <a:solidFill>
                  <a:schemeClr val="tx1">
                    <a:lumMod val="50000"/>
                    <a:lumOff val="50000"/>
                  </a:schemeClr>
                </a:solidFill>
                <a:latin typeface="Arial Black" panose="020B0604020202020204" pitchFamily="34" charset="0"/>
                <a:cs typeface="Times New Roman" panose="02020603050405020304" pitchFamily="18" charset="0"/>
              </a:rPr>
              <a:t>) </a:t>
            </a:r>
            <a:r>
              <a:rPr lang="fr-FR" sz="2000" kern="100" dirty="0">
                <a:solidFill>
                  <a:schemeClr val="tx1">
                    <a:lumMod val="50000"/>
                    <a:lumOff val="50000"/>
                  </a:schemeClr>
                </a:solidFill>
                <a:latin typeface="Arial Black" panose="020B0604020202020204" pitchFamily="34" charset="0"/>
                <a:cs typeface="Times New Roman" panose="02020603050405020304" pitchFamily="18" charset="0"/>
              </a:rPr>
              <a:t>: 22 mars 2026</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kern="100" dirty="0">
                <a:latin typeface="Arial Black" panose="020B0604020202020204" pitchFamily="34" charset="0"/>
                <a:cs typeface="Times New Roman" panose="02020603050405020304" pitchFamily="18" charset="0"/>
              </a:rPr>
              <a:t>Jusqu’aux élections de mars 2026 : </a:t>
            </a:r>
            <a:r>
              <a:rPr lang="fr-FR" sz="1600" kern="100" dirty="0" err="1">
                <a:solidFill>
                  <a:schemeClr val="tx1">
                    <a:lumMod val="50000"/>
                    <a:lumOff val="50000"/>
                  </a:schemeClr>
                </a:solidFill>
                <a:latin typeface="Arial Black" panose="020B0604020202020204" pitchFamily="34" charset="0"/>
                <a:cs typeface="Times New Roman" panose="02020603050405020304" pitchFamily="18" charset="0"/>
              </a:rPr>
              <a:t>Ie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régime antérieur continue de s’appliquer dans les C</a:t>
            </a:r>
            <a:r>
              <a:rPr lang="fr-FR" sz="1600" kern="100" baseline="30000" dirty="0">
                <a:solidFill>
                  <a:schemeClr val="tx1">
                    <a:lumMod val="50000"/>
                    <a:lumOff val="50000"/>
                  </a:schemeClr>
                </a:solidFill>
                <a:latin typeface="Arial Black" panose="020B0604020202020204" pitchFamily="34" charset="0"/>
                <a:cs typeface="Times New Roman" panose="02020603050405020304" pitchFamily="18" charset="0"/>
              </a:rPr>
              <a:t>nes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de moins de 1000 habs (si démission par exemple).</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p:txBody>
      </p:sp>
      <p:sp>
        <p:nvSpPr>
          <p:cNvPr id="9" name="ZoneTexte 8">
            <a:extLst>
              <a:ext uri="{FF2B5EF4-FFF2-40B4-BE49-F238E27FC236}">
                <a16:creationId xmlns:a16="http://schemas.microsoft.com/office/drawing/2014/main" id="{6BD60F29-B6B5-F00A-F9BA-B6D03FC29C1D}"/>
              </a:ext>
            </a:extLst>
          </p:cNvPr>
          <p:cNvSpPr txBox="1"/>
          <p:nvPr/>
        </p:nvSpPr>
        <p:spPr>
          <a:xfrm>
            <a:off x="2979869" y="1402310"/>
            <a:ext cx="6196404" cy="400110"/>
          </a:xfrm>
          <a:prstGeom prst="rect">
            <a:avLst/>
          </a:prstGeom>
          <a:noFill/>
        </p:spPr>
        <p:txBody>
          <a:bodyPr wrap="square" rtlCol="0">
            <a:spAutoFit/>
          </a:bodyPr>
          <a:lstStyle/>
          <a:p>
            <a:pPr algn="ctr"/>
            <a:r>
              <a:rPr lang="fr-FR" sz="2000" i="1" kern="100" dirty="0">
                <a:solidFill>
                  <a:srgbClr val="0F93A5"/>
                </a:solidFill>
                <a:latin typeface="Arial Black" panose="020B0604020202020204" pitchFamily="34" charset="0"/>
                <a:ea typeface="Apple Color Emoji" pitchFamily="2" charset="0"/>
                <a:cs typeface="Times New Roman" panose="02020603050405020304" pitchFamily="18" charset="0"/>
              </a:rPr>
              <a:t>À partir de quand s’applique la réforme ?</a:t>
            </a:r>
          </a:p>
        </p:txBody>
      </p:sp>
    </p:spTree>
    <p:extLst>
      <p:ext uri="{BB962C8B-B14F-4D97-AF65-F5344CB8AC3E}">
        <p14:creationId xmlns:p14="http://schemas.microsoft.com/office/powerpoint/2010/main" val="3871981006"/>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A9306450-466F-D6BC-F0A2-2AC70BC8CC91}"/>
            </a:ext>
          </a:extLst>
        </p:cNvPr>
        <p:cNvGrpSpPr/>
        <p:nvPr/>
      </p:nvGrpSpPr>
      <p:grpSpPr>
        <a:xfrm>
          <a:off x="0" y="0"/>
          <a:ext cx="0" cy="0"/>
          <a:chOff x="0" y="0"/>
          <a:chExt cx="0" cy="0"/>
        </a:xfrm>
      </p:grpSpPr>
      <p:sp>
        <p:nvSpPr>
          <p:cNvPr id="12" name="ZoneTexte 11">
            <a:extLst>
              <a:ext uri="{FF2B5EF4-FFF2-40B4-BE49-F238E27FC236}">
                <a16:creationId xmlns:a16="http://schemas.microsoft.com/office/drawing/2014/main" id="{9ABFDF19-FFDA-5FC6-31D1-3F747549F410}"/>
              </a:ext>
            </a:extLst>
          </p:cNvPr>
          <p:cNvSpPr txBox="1"/>
          <p:nvPr/>
        </p:nvSpPr>
        <p:spPr>
          <a:xfrm>
            <a:off x="6013525" y="1500143"/>
            <a:ext cx="6013525" cy="400110"/>
          </a:xfrm>
          <a:prstGeom prst="rect">
            <a:avLst/>
          </a:prstGeom>
          <a:noFill/>
        </p:spPr>
        <p:txBody>
          <a:bodyPr wrap="square" rtlCol="0">
            <a:spAutoFit/>
          </a:bodyPr>
          <a:lstStyle/>
          <a:p>
            <a:pPr algn="ctr"/>
            <a:r>
              <a:rPr lang="fr-FR" sz="2000" i="1"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C</a:t>
            </a:r>
            <a:r>
              <a:rPr lang="fr-FR" sz="2000" i="1" kern="100" baseline="300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nes</a:t>
            </a:r>
            <a:r>
              <a:rPr lang="fr-FR" sz="2000" i="1"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 de </a:t>
            </a:r>
            <a:r>
              <a:rPr lang="fr-FR" sz="2000" i="1" kern="100" dirty="0">
                <a:solidFill>
                  <a:srgbClr val="C00000"/>
                </a:solidFill>
                <a:latin typeface="Arial Black" panose="020B0604020202020204" pitchFamily="34" charset="0"/>
                <a:ea typeface="Apple Color Emoji" pitchFamily="2" charset="0"/>
                <a:cs typeface="Times New Roman" panose="02020603050405020304" pitchFamily="18" charset="0"/>
              </a:rPr>
              <a:t>plus</a:t>
            </a:r>
            <a:r>
              <a:rPr lang="fr-FR" sz="2000" i="1"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 de 1000 habitants</a:t>
            </a:r>
          </a:p>
        </p:txBody>
      </p:sp>
      <p:sp>
        <p:nvSpPr>
          <p:cNvPr id="5" name="Rectangle 4">
            <a:extLst>
              <a:ext uri="{FF2B5EF4-FFF2-40B4-BE49-F238E27FC236}">
                <a16:creationId xmlns:a16="http://schemas.microsoft.com/office/drawing/2014/main" id="{29DC532A-2DF0-3AAE-16AB-54A1F57EB12E}"/>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50CC9834-5F4F-84C4-D0E6-76D416307477}"/>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2" name="ZoneTexte 1">
            <a:extLst>
              <a:ext uri="{FF2B5EF4-FFF2-40B4-BE49-F238E27FC236}">
                <a16:creationId xmlns:a16="http://schemas.microsoft.com/office/drawing/2014/main" id="{FA8EE28E-EB47-8E32-4CE9-F81B1BBAABDF}"/>
              </a:ext>
            </a:extLst>
          </p:cNvPr>
          <p:cNvSpPr txBox="1"/>
          <p:nvPr/>
        </p:nvSpPr>
        <p:spPr>
          <a:xfrm>
            <a:off x="0" y="844953"/>
            <a:ext cx="12192000" cy="584775"/>
          </a:xfrm>
          <a:prstGeom prst="rect">
            <a:avLst/>
          </a:prstGeom>
          <a:noFill/>
        </p:spPr>
        <p:txBody>
          <a:bodyPr wrap="square" rtlCol="0">
            <a:spAutoFit/>
          </a:bodyPr>
          <a:lstStyle/>
          <a:p>
            <a:pPr algn="ctr"/>
            <a:r>
              <a:rPr lang="fr-FR" sz="32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RÉGIME ANTÉRIEUR À LA RÉFORME</a:t>
            </a:r>
            <a:endParaRPr lang="fr-FR" sz="32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
        <p:nvSpPr>
          <p:cNvPr id="11" name="ZoneTexte 10">
            <a:extLst>
              <a:ext uri="{FF2B5EF4-FFF2-40B4-BE49-F238E27FC236}">
                <a16:creationId xmlns:a16="http://schemas.microsoft.com/office/drawing/2014/main" id="{1D8E5DCE-8CCC-CFC1-C8C3-3C951F6CEFAF}"/>
              </a:ext>
            </a:extLst>
          </p:cNvPr>
          <p:cNvSpPr txBox="1"/>
          <p:nvPr/>
        </p:nvSpPr>
        <p:spPr>
          <a:xfrm>
            <a:off x="389346" y="2551159"/>
            <a:ext cx="5122429" cy="3539430"/>
          </a:xfrm>
          <a:prstGeom prst="rect">
            <a:avLst/>
          </a:prstGeom>
          <a:noFill/>
        </p:spPr>
        <p:txBody>
          <a:bodyPr wrap="square" rtlCol="0">
            <a:spAutoFit/>
          </a:bodyPr>
          <a:lstStyle/>
          <a:p>
            <a:pPr marL="457200" indent="-457200" algn="just">
              <a:buFontTx/>
              <a:buChar char="-"/>
            </a:pP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Les candidats pouvaient présenter une candidature </a:t>
            </a:r>
            <a:r>
              <a:rPr lang="fr-FR" sz="1600" kern="100" dirty="0">
                <a:latin typeface="Arial Black" panose="020B0604020202020204" pitchFamily="34" charset="0"/>
                <a:cs typeface="Times New Roman" panose="02020603050405020304" pitchFamily="18" charset="0"/>
              </a:rPr>
              <a:t>isolée ou groupée</a:t>
            </a:r>
          </a:p>
          <a:p>
            <a:pPr marL="457200" indent="-457200" algn="just">
              <a:buFontTx/>
              <a:buChar char="-"/>
            </a:pPr>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marL="457200" indent="-457200" algn="just">
              <a:buFontTx/>
              <a:buChar char="-"/>
            </a:pP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En cas de candidatures groupées, un même bulletin de vote comprenait les noms de plusieurs candidats mais les électeurs avaient la possibilité de rayer des noms et de les remplacer par d’autres (= </a:t>
            </a:r>
            <a:r>
              <a:rPr lang="fr-FR" sz="1600" kern="100" dirty="0">
                <a:latin typeface="Arial Black" panose="020B0604020202020204" pitchFamily="34" charset="0"/>
                <a:cs typeface="Times New Roman" panose="02020603050405020304" pitchFamily="18" charset="0"/>
              </a:rPr>
              <a:t>panachage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marL="457200" indent="-457200" algn="just">
              <a:buFontTx/>
              <a:buChar char="-"/>
            </a:pP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Les suffrages étaient comptabilisés individuellement par candidat, y compris pour ceux qui s’étaient présentés de manière groupée</a:t>
            </a:r>
          </a:p>
        </p:txBody>
      </p:sp>
      <p:cxnSp>
        <p:nvCxnSpPr>
          <p:cNvPr id="6" name="Connecteur droit 5">
            <a:extLst>
              <a:ext uri="{FF2B5EF4-FFF2-40B4-BE49-F238E27FC236}">
                <a16:creationId xmlns:a16="http://schemas.microsoft.com/office/drawing/2014/main" id="{080ACE77-FFC6-F614-0154-BB6E2960137B}"/>
              </a:ext>
            </a:extLst>
          </p:cNvPr>
          <p:cNvCxnSpPr>
            <a:cxnSpLocks/>
          </p:cNvCxnSpPr>
          <p:nvPr/>
        </p:nvCxnSpPr>
        <p:spPr>
          <a:xfrm flipH="1">
            <a:off x="6095997" y="1570622"/>
            <a:ext cx="3" cy="4679571"/>
          </a:xfrm>
          <a:prstGeom prst="line">
            <a:avLst/>
          </a:prstGeom>
          <a:ln w="38100">
            <a:solidFill>
              <a:schemeClr val="tx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9" name="ZoneTexte 8">
            <a:extLst>
              <a:ext uri="{FF2B5EF4-FFF2-40B4-BE49-F238E27FC236}">
                <a16:creationId xmlns:a16="http://schemas.microsoft.com/office/drawing/2014/main" id="{48498609-F92E-707E-86EE-832D19A0F3CD}"/>
              </a:ext>
            </a:extLst>
          </p:cNvPr>
          <p:cNvSpPr txBox="1"/>
          <p:nvPr/>
        </p:nvSpPr>
        <p:spPr>
          <a:xfrm>
            <a:off x="161366" y="1506074"/>
            <a:ext cx="5870082" cy="892552"/>
          </a:xfrm>
          <a:prstGeom prst="rect">
            <a:avLst/>
          </a:prstGeom>
          <a:noFill/>
        </p:spPr>
        <p:txBody>
          <a:bodyPr wrap="square" rtlCol="0">
            <a:spAutoFit/>
          </a:bodyPr>
          <a:lstStyle/>
          <a:p>
            <a:pPr algn="ctr"/>
            <a:r>
              <a:rPr lang="fr-FR" sz="2000" i="1"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C</a:t>
            </a:r>
            <a:r>
              <a:rPr lang="fr-FR" sz="2000" i="1" kern="100" baseline="300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nes</a:t>
            </a:r>
            <a:r>
              <a:rPr lang="fr-FR" sz="2000" i="1"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 de </a:t>
            </a:r>
            <a:r>
              <a:rPr lang="fr-FR" sz="2000" i="1" kern="100" dirty="0">
                <a:solidFill>
                  <a:srgbClr val="C00000"/>
                </a:solidFill>
                <a:latin typeface="Arial Black" panose="020B0604020202020204" pitchFamily="34" charset="0"/>
                <a:ea typeface="Apple Color Emoji" pitchFamily="2" charset="0"/>
                <a:cs typeface="Times New Roman" panose="02020603050405020304" pitchFamily="18" charset="0"/>
              </a:rPr>
              <a:t>moins</a:t>
            </a:r>
            <a:r>
              <a:rPr lang="fr-FR" sz="2000" i="1"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 de 1000 habitants</a:t>
            </a:r>
          </a:p>
          <a:p>
            <a:pPr algn="ctr"/>
            <a:endParaRPr lang="fr-FR" sz="1200" i="1"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endParaRPr>
          </a:p>
          <a:p>
            <a:pPr algn="ctr"/>
            <a:r>
              <a:rPr lang="fr-FR" sz="2000" kern="100" dirty="0">
                <a:solidFill>
                  <a:srgbClr val="0F93A5"/>
                </a:solidFill>
                <a:latin typeface="Arial Black" panose="020B0604020202020204" pitchFamily="34" charset="0"/>
                <a:ea typeface="Apple Color Emoji" pitchFamily="2" charset="0"/>
                <a:cs typeface="Times New Roman" panose="02020603050405020304" pitchFamily="18" charset="0"/>
              </a:rPr>
              <a:t>SCRUTIN MAJORITAIRE PLURINOMINAL</a:t>
            </a:r>
          </a:p>
        </p:txBody>
      </p:sp>
      <p:sp>
        <p:nvSpPr>
          <p:cNvPr id="19" name="ZoneTexte 18">
            <a:extLst>
              <a:ext uri="{FF2B5EF4-FFF2-40B4-BE49-F238E27FC236}">
                <a16:creationId xmlns:a16="http://schemas.microsoft.com/office/drawing/2014/main" id="{F289391A-181A-3202-AC20-3156496D224D}"/>
              </a:ext>
            </a:extLst>
          </p:cNvPr>
          <p:cNvSpPr txBox="1"/>
          <p:nvPr/>
        </p:nvSpPr>
        <p:spPr>
          <a:xfrm>
            <a:off x="6095997" y="3936784"/>
            <a:ext cx="6094206" cy="369332"/>
          </a:xfrm>
          <a:prstGeom prst="rect">
            <a:avLst/>
          </a:prstGeom>
          <a:noFill/>
        </p:spPr>
        <p:txBody>
          <a:bodyPr wrap="square">
            <a:spAutoFit/>
          </a:bodyPr>
          <a:lstStyle/>
          <a:p>
            <a:pPr algn="ctr"/>
            <a:r>
              <a:rPr lang="fr-FR" sz="1800" kern="100" dirty="0">
                <a:solidFill>
                  <a:srgbClr val="0F93A5"/>
                </a:solidFill>
                <a:latin typeface="Arial Black" panose="020B0604020202020204" pitchFamily="34" charset="0"/>
                <a:ea typeface="Apple Color Emoji" pitchFamily="2" charset="0"/>
                <a:cs typeface="Times New Roman" panose="02020603050405020304" pitchFamily="18" charset="0"/>
              </a:rPr>
              <a:t>SCRUTIN DE LISTE PARITAIRE</a:t>
            </a:r>
          </a:p>
        </p:txBody>
      </p:sp>
    </p:spTree>
    <p:extLst>
      <p:ext uri="{BB962C8B-B14F-4D97-AF65-F5344CB8AC3E}">
        <p14:creationId xmlns:p14="http://schemas.microsoft.com/office/powerpoint/2010/main" val="1592797526"/>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BBF9E555-9DB3-6963-5F4C-1AEBDC7E8B09}"/>
            </a:ext>
          </a:extLst>
        </p:cNvPr>
        <p:cNvGrpSpPr/>
        <p:nvPr/>
      </p:nvGrpSpPr>
      <p:grpSpPr>
        <a:xfrm>
          <a:off x="0" y="0"/>
          <a:ext cx="0" cy="0"/>
          <a:chOff x="0" y="0"/>
          <a:chExt cx="0" cy="0"/>
        </a:xfrm>
      </p:grpSpPr>
      <p:sp>
        <p:nvSpPr>
          <p:cNvPr id="12" name="ZoneTexte 11">
            <a:extLst>
              <a:ext uri="{FF2B5EF4-FFF2-40B4-BE49-F238E27FC236}">
                <a16:creationId xmlns:a16="http://schemas.microsoft.com/office/drawing/2014/main" id="{B0E63132-EDD3-E374-D034-C7F838C394D3}"/>
              </a:ext>
            </a:extLst>
          </p:cNvPr>
          <p:cNvSpPr txBox="1"/>
          <p:nvPr/>
        </p:nvSpPr>
        <p:spPr>
          <a:xfrm>
            <a:off x="6035032" y="1739757"/>
            <a:ext cx="6013525" cy="400110"/>
          </a:xfrm>
          <a:prstGeom prst="rect">
            <a:avLst/>
          </a:prstGeom>
          <a:noFill/>
        </p:spPr>
        <p:txBody>
          <a:bodyPr wrap="square" rtlCol="0">
            <a:spAutoFit/>
          </a:bodyPr>
          <a:lstStyle/>
          <a:p>
            <a:pPr algn="ctr"/>
            <a:r>
              <a:rPr lang="fr-FR" sz="2000" i="1"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C</a:t>
            </a:r>
            <a:r>
              <a:rPr lang="fr-FR" sz="2000" i="1" kern="100" baseline="300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nes</a:t>
            </a:r>
            <a:r>
              <a:rPr lang="fr-FR" sz="2000" i="1"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 de </a:t>
            </a:r>
            <a:r>
              <a:rPr lang="fr-FR" sz="2000" i="1" kern="100" dirty="0">
                <a:solidFill>
                  <a:srgbClr val="C00000"/>
                </a:solidFill>
                <a:latin typeface="Arial Black" panose="020B0604020202020204" pitchFamily="34" charset="0"/>
                <a:ea typeface="Apple Color Emoji" pitchFamily="2" charset="0"/>
                <a:cs typeface="Times New Roman" panose="02020603050405020304" pitchFamily="18" charset="0"/>
              </a:rPr>
              <a:t>plus</a:t>
            </a:r>
            <a:r>
              <a:rPr lang="fr-FR" sz="2000" i="1"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 de 1000 habitants</a:t>
            </a:r>
          </a:p>
        </p:txBody>
      </p:sp>
      <p:sp>
        <p:nvSpPr>
          <p:cNvPr id="5" name="Rectangle 4">
            <a:extLst>
              <a:ext uri="{FF2B5EF4-FFF2-40B4-BE49-F238E27FC236}">
                <a16:creationId xmlns:a16="http://schemas.microsoft.com/office/drawing/2014/main" id="{A81F34D6-D79E-9285-E88E-F79CC7C7CC68}"/>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D2312948-C127-1469-5D3E-7B3ABD4CA460}"/>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2" name="ZoneTexte 1">
            <a:extLst>
              <a:ext uri="{FF2B5EF4-FFF2-40B4-BE49-F238E27FC236}">
                <a16:creationId xmlns:a16="http://schemas.microsoft.com/office/drawing/2014/main" id="{DFE18011-309E-CDA3-4C83-22791B07CA53}"/>
              </a:ext>
            </a:extLst>
          </p:cNvPr>
          <p:cNvSpPr txBox="1"/>
          <p:nvPr/>
        </p:nvSpPr>
        <p:spPr>
          <a:xfrm>
            <a:off x="0" y="844953"/>
            <a:ext cx="12192000" cy="584775"/>
          </a:xfrm>
          <a:prstGeom prst="rect">
            <a:avLst/>
          </a:prstGeom>
          <a:noFill/>
        </p:spPr>
        <p:txBody>
          <a:bodyPr wrap="square" rtlCol="0">
            <a:spAutoFit/>
          </a:bodyPr>
          <a:lstStyle/>
          <a:p>
            <a:pPr algn="ctr"/>
            <a:r>
              <a:rPr lang="fr-FR" sz="32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À PARTIR DES ÉLECTIONS MUNICIPALES 2026</a:t>
            </a:r>
            <a:endParaRPr lang="fr-FR" sz="32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
        <p:nvSpPr>
          <p:cNvPr id="11" name="ZoneTexte 10">
            <a:extLst>
              <a:ext uri="{FF2B5EF4-FFF2-40B4-BE49-F238E27FC236}">
                <a16:creationId xmlns:a16="http://schemas.microsoft.com/office/drawing/2014/main" id="{BF0D57F3-CC64-D028-6277-E6707E0367AD}"/>
              </a:ext>
            </a:extLst>
          </p:cNvPr>
          <p:cNvSpPr txBox="1"/>
          <p:nvPr/>
        </p:nvSpPr>
        <p:spPr>
          <a:xfrm>
            <a:off x="535192" y="4102610"/>
            <a:ext cx="5122429" cy="830997"/>
          </a:xfrm>
          <a:prstGeom prst="rect">
            <a:avLst/>
          </a:prstGeom>
          <a:noFill/>
        </p:spPr>
        <p:txBody>
          <a:bodyPr wrap="square" rtlCol="0">
            <a:spAutoFit/>
          </a:bodyPr>
          <a:lstStyle/>
          <a:p>
            <a:pPr algn="ct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Des </a:t>
            </a:r>
            <a:r>
              <a:rPr lang="fr-FR" sz="1600" kern="100" dirty="0">
                <a:solidFill>
                  <a:srgbClr val="0F93A5"/>
                </a:solidFill>
                <a:latin typeface="Arial Black" panose="020B0604020202020204" pitchFamily="34" charset="0"/>
                <a:cs typeface="Times New Roman" panose="02020603050405020304" pitchFamily="18" charset="0"/>
              </a:rPr>
              <a:t>mesures d’adaptation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sont néanmoins prévues pour les C</a:t>
            </a:r>
            <a:r>
              <a:rPr lang="fr-FR" sz="1600" kern="100" baseline="30000" dirty="0">
                <a:solidFill>
                  <a:schemeClr val="tx1">
                    <a:lumMod val="50000"/>
                    <a:lumOff val="50000"/>
                  </a:schemeClr>
                </a:solidFill>
                <a:latin typeface="Arial Black" panose="020B0604020202020204" pitchFamily="34" charset="0"/>
                <a:cs typeface="Times New Roman" panose="02020603050405020304" pitchFamily="18" charset="0"/>
              </a:rPr>
              <a:t>nes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de moins de 1000 habitants</a:t>
            </a:r>
          </a:p>
        </p:txBody>
      </p:sp>
      <p:cxnSp>
        <p:nvCxnSpPr>
          <p:cNvPr id="6" name="Connecteur droit 5">
            <a:extLst>
              <a:ext uri="{FF2B5EF4-FFF2-40B4-BE49-F238E27FC236}">
                <a16:creationId xmlns:a16="http://schemas.microsoft.com/office/drawing/2014/main" id="{4C0CCC82-23F8-6AB1-636D-5C82F2A31C61}"/>
              </a:ext>
            </a:extLst>
          </p:cNvPr>
          <p:cNvCxnSpPr>
            <a:cxnSpLocks/>
          </p:cNvCxnSpPr>
          <p:nvPr/>
        </p:nvCxnSpPr>
        <p:spPr>
          <a:xfrm>
            <a:off x="6096000" y="3281082"/>
            <a:ext cx="0" cy="3115253"/>
          </a:xfrm>
          <a:prstGeom prst="line">
            <a:avLst/>
          </a:prstGeom>
          <a:ln w="38100">
            <a:solidFill>
              <a:schemeClr val="tx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9" name="ZoneTexte 8">
            <a:extLst>
              <a:ext uri="{FF2B5EF4-FFF2-40B4-BE49-F238E27FC236}">
                <a16:creationId xmlns:a16="http://schemas.microsoft.com/office/drawing/2014/main" id="{F163416D-8E6E-23B8-DBD4-D415F4E239CA}"/>
              </a:ext>
            </a:extLst>
          </p:cNvPr>
          <p:cNvSpPr txBox="1"/>
          <p:nvPr/>
        </p:nvSpPr>
        <p:spPr>
          <a:xfrm>
            <a:off x="143443" y="1739757"/>
            <a:ext cx="5870082" cy="400110"/>
          </a:xfrm>
          <a:prstGeom prst="rect">
            <a:avLst/>
          </a:prstGeom>
          <a:noFill/>
        </p:spPr>
        <p:txBody>
          <a:bodyPr wrap="square" rtlCol="0">
            <a:spAutoFit/>
          </a:bodyPr>
          <a:lstStyle/>
          <a:p>
            <a:pPr algn="ctr"/>
            <a:r>
              <a:rPr lang="fr-FR" sz="2000" i="1"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C</a:t>
            </a:r>
            <a:r>
              <a:rPr lang="fr-FR" sz="2000" i="1" kern="100" baseline="300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nes</a:t>
            </a:r>
            <a:r>
              <a:rPr lang="fr-FR" sz="2000" i="1"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 de </a:t>
            </a:r>
            <a:r>
              <a:rPr lang="fr-FR" sz="2000" i="1" kern="100" dirty="0">
                <a:solidFill>
                  <a:srgbClr val="C00000"/>
                </a:solidFill>
                <a:latin typeface="Arial Black" panose="020B0604020202020204" pitchFamily="34" charset="0"/>
                <a:ea typeface="Apple Color Emoji" pitchFamily="2" charset="0"/>
                <a:cs typeface="Times New Roman" panose="02020603050405020304" pitchFamily="18" charset="0"/>
              </a:rPr>
              <a:t>moins</a:t>
            </a:r>
            <a:r>
              <a:rPr lang="fr-FR" sz="2000" i="1"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 de 1000 habitants</a:t>
            </a:r>
          </a:p>
        </p:txBody>
      </p:sp>
      <p:sp>
        <p:nvSpPr>
          <p:cNvPr id="21" name="Flèche vers la droite 20">
            <a:extLst>
              <a:ext uri="{FF2B5EF4-FFF2-40B4-BE49-F238E27FC236}">
                <a16:creationId xmlns:a16="http://schemas.microsoft.com/office/drawing/2014/main" id="{6C7CEF6B-9C36-F528-6E15-AB46800F6AFE}"/>
              </a:ext>
            </a:extLst>
          </p:cNvPr>
          <p:cNvSpPr/>
          <p:nvPr/>
        </p:nvSpPr>
        <p:spPr>
          <a:xfrm>
            <a:off x="1241696" y="2510789"/>
            <a:ext cx="655298" cy="583452"/>
          </a:xfrm>
          <a:prstGeom prst="rightArrow">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ZoneTexte 21">
            <a:extLst>
              <a:ext uri="{FF2B5EF4-FFF2-40B4-BE49-F238E27FC236}">
                <a16:creationId xmlns:a16="http://schemas.microsoft.com/office/drawing/2014/main" id="{EED4467B-7872-6187-CE37-8F1279E8CADA}"/>
              </a:ext>
            </a:extLst>
          </p:cNvPr>
          <p:cNvSpPr txBox="1"/>
          <p:nvPr/>
        </p:nvSpPr>
        <p:spPr>
          <a:xfrm>
            <a:off x="1774063" y="2571683"/>
            <a:ext cx="9176241" cy="461665"/>
          </a:xfrm>
          <a:prstGeom prst="rect">
            <a:avLst/>
          </a:prstGeom>
          <a:noFill/>
        </p:spPr>
        <p:txBody>
          <a:bodyPr wrap="square">
            <a:spAutoFit/>
          </a:bodyPr>
          <a:lstStyle/>
          <a:p>
            <a:pPr algn="ctr"/>
            <a:r>
              <a:rPr lang="fr-FR" sz="2400" kern="100" dirty="0">
                <a:solidFill>
                  <a:srgbClr val="C00000"/>
                </a:solidFill>
                <a:latin typeface="Arial Black" panose="020B0604020202020204" pitchFamily="34" charset="0"/>
                <a:ea typeface="Apple Color Emoji" pitchFamily="2" charset="0"/>
                <a:cs typeface="Times New Roman" panose="02020603050405020304" pitchFamily="18" charset="0"/>
              </a:rPr>
              <a:t>GÉNÉRALISATION DU SCRUTIN DE LISTE PARITAIRE</a:t>
            </a:r>
          </a:p>
        </p:txBody>
      </p:sp>
    </p:spTree>
    <p:extLst>
      <p:ext uri="{BB962C8B-B14F-4D97-AF65-F5344CB8AC3E}">
        <p14:creationId xmlns:p14="http://schemas.microsoft.com/office/powerpoint/2010/main" val="3931558266"/>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0451C70D-8CF8-5430-816F-2ADE5E34F0D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BE4E5BA1-E146-7204-D00E-6773FB2B8FDD}"/>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3CE7DEDB-B89D-657A-A748-D1340BCE8E7A}"/>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2" name="ZoneTexte 1">
            <a:extLst>
              <a:ext uri="{FF2B5EF4-FFF2-40B4-BE49-F238E27FC236}">
                <a16:creationId xmlns:a16="http://schemas.microsoft.com/office/drawing/2014/main" id="{53DEF12B-1F98-18CE-C1F3-1EE09BC16B02}"/>
              </a:ext>
            </a:extLst>
          </p:cNvPr>
          <p:cNvSpPr txBox="1"/>
          <p:nvPr/>
        </p:nvSpPr>
        <p:spPr>
          <a:xfrm>
            <a:off x="0" y="844953"/>
            <a:ext cx="12192000" cy="584775"/>
          </a:xfrm>
          <a:prstGeom prst="rect">
            <a:avLst/>
          </a:prstGeom>
          <a:noFill/>
        </p:spPr>
        <p:txBody>
          <a:bodyPr wrap="square" rtlCol="0">
            <a:spAutoFit/>
          </a:bodyPr>
          <a:lstStyle/>
          <a:p>
            <a:pPr algn="ctr"/>
            <a:r>
              <a:rPr lang="fr-FR" sz="32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QUEL RECENSEMENT DE LA POPULATION ?</a:t>
            </a:r>
            <a:endParaRPr lang="fr-FR" sz="32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
        <p:nvSpPr>
          <p:cNvPr id="11" name="ZoneTexte 10">
            <a:extLst>
              <a:ext uri="{FF2B5EF4-FFF2-40B4-BE49-F238E27FC236}">
                <a16:creationId xmlns:a16="http://schemas.microsoft.com/office/drawing/2014/main" id="{DB31C717-AF29-7700-2BDD-F6B96F822304}"/>
              </a:ext>
            </a:extLst>
          </p:cNvPr>
          <p:cNvSpPr txBox="1"/>
          <p:nvPr/>
        </p:nvSpPr>
        <p:spPr>
          <a:xfrm>
            <a:off x="580329" y="3689320"/>
            <a:ext cx="5122429" cy="584775"/>
          </a:xfrm>
          <a:prstGeom prst="rect">
            <a:avLst/>
          </a:prstGeom>
          <a:noFill/>
        </p:spPr>
        <p:txBody>
          <a:bodyPr wrap="square" rtlCol="0">
            <a:spAutoFit/>
          </a:bodyPr>
          <a:lstStyle/>
          <a:p>
            <a:pPr algn="ct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Prendre le dernier chiffre de population municipale authentifié avant l’élection </a:t>
            </a:r>
          </a:p>
        </p:txBody>
      </p:sp>
      <p:cxnSp>
        <p:nvCxnSpPr>
          <p:cNvPr id="6" name="Connecteur droit 5">
            <a:extLst>
              <a:ext uri="{FF2B5EF4-FFF2-40B4-BE49-F238E27FC236}">
                <a16:creationId xmlns:a16="http://schemas.microsoft.com/office/drawing/2014/main" id="{5E4678B4-3360-5AD9-D5B8-F694BDE686CB}"/>
              </a:ext>
            </a:extLst>
          </p:cNvPr>
          <p:cNvCxnSpPr>
            <a:cxnSpLocks/>
          </p:cNvCxnSpPr>
          <p:nvPr/>
        </p:nvCxnSpPr>
        <p:spPr>
          <a:xfrm>
            <a:off x="6096000" y="1739757"/>
            <a:ext cx="0" cy="3829770"/>
          </a:xfrm>
          <a:prstGeom prst="line">
            <a:avLst/>
          </a:prstGeom>
          <a:ln w="38100">
            <a:solidFill>
              <a:schemeClr val="tx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9" name="ZoneTexte 8">
            <a:extLst>
              <a:ext uri="{FF2B5EF4-FFF2-40B4-BE49-F238E27FC236}">
                <a16:creationId xmlns:a16="http://schemas.microsoft.com/office/drawing/2014/main" id="{A5878E8F-8824-18CE-7017-4B157AE840D5}"/>
              </a:ext>
            </a:extLst>
          </p:cNvPr>
          <p:cNvSpPr txBox="1"/>
          <p:nvPr/>
        </p:nvSpPr>
        <p:spPr>
          <a:xfrm>
            <a:off x="143443" y="1739757"/>
            <a:ext cx="5870082" cy="1323439"/>
          </a:xfrm>
          <a:prstGeom prst="rect">
            <a:avLst/>
          </a:prstGeom>
          <a:noFill/>
        </p:spPr>
        <p:txBody>
          <a:bodyPr wrap="square" rtlCol="0">
            <a:spAutoFit/>
          </a:bodyPr>
          <a:lstStyle/>
          <a:p>
            <a:pPr algn="ctr"/>
            <a:r>
              <a:rPr lang="fr-FR" sz="2000" i="1"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Renouvellement intégral du Conseil municipal</a:t>
            </a:r>
            <a:endParaRPr lang="fr-FR" sz="2000"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endParaRPr>
          </a:p>
          <a:p>
            <a:pPr algn="ctr"/>
            <a:endParaRPr lang="fr-FR" sz="2000"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endParaRPr>
          </a:p>
          <a:p>
            <a:pPr algn="ctr"/>
            <a:r>
              <a:rPr lang="fr-FR" sz="2000"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&gt; ou &lt; 1000 habs ?</a:t>
            </a:r>
          </a:p>
        </p:txBody>
      </p:sp>
      <p:sp>
        <p:nvSpPr>
          <p:cNvPr id="7" name="ZoneTexte 6">
            <a:extLst>
              <a:ext uri="{FF2B5EF4-FFF2-40B4-BE49-F238E27FC236}">
                <a16:creationId xmlns:a16="http://schemas.microsoft.com/office/drawing/2014/main" id="{690E717C-B26B-2CE9-A723-A3CC3D592F65}"/>
              </a:ext>
            </a:extLst>
          </p:cNvPr>
          <p:cNvSpPr txBox="1"/>
          <p:nvPr/>
        </p:nvSpPr>
        <p:spPr>
          <a:xfrm>
            <a:off x="1283596" y="6210171"/>
            <a:ext cx="9459857" cy="307777"/>
          </a:xfrm>
          <a:prstGeom prst="rect">
            <a:avLst/>
          </a:prstGeom>
          <a:noFill/>
        </p:spPr>
        <p:txBody>
          <a:bodyPr wrap="square" rtlCol="0">
            <a:spAutoFit/>
          </a:bodyPr>
          <a:lstStyle/>
          <a:p>
            <a:pPr algn="ctr"/>
            <a:r>
              <a:rPr lang="fr-FR" sz="1400" i="1" kern="100" dirty="0">
                <a:solidFill>
                  <a:schemeClr val="tx1">
                    <a:lumMod val="50000"/>
                    <a:lumOff val="50000"/>
                  </a:schemeClr>
                </a:solidFill>
                <a:latin typeface="Arial Black" panose="020B0604020202020204" pitchFamily="34" charset="0"/>
                <a:cs typeface="Times New Roman" panose="02020603050405020304" pitchFamily="18" charset="0"/>
              </a:rPr>
              <a:t>(art. R25-1 du code électoral)</a:t>
            </a:r>
            <a:endParaRPr lang="fr-FR" sz="1400" dirty="0"/>
          </a:p>
        </p:txBody>
      </p:sp>
      <p:sp>
        <p:nvSpPr>
          <p:cNvPr id="8" name="Flèche vers la droite 7">
            <a:extLst>
              <a:ext uri="{FF2B5EF4-FFF2-40B4-BE49-F238E27FC236}">
                <a16:creationId xmlns:a16="http://schemas.microsoft.com/office/drawing/2014/main" id="{1B80E78C-A3F0-CAD4-A4B3-4DDEEB08964C}"/>
              </a:ext>
            </a:extLst>
          </p:cNvPr>
          <p:cNvSpPr/>
          <p:nvPr/>
        </p:nvSpPr>
        <p:spPr>
          <a:xfrm>
            <a:off x="284212" y="3714016"/>
            <a:ext cx="556612" cy="461003"/>
          </a:xfrm>
          <a:prstGeom prst="rightArrow">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914726DB-6F46-1745-25A7-60F2FBA19BC7}"/>
              </a:ext>
            </a:extLst>
          </p:cNvPr>
          <p:cNvSpPr txBox="1"/>
          <p:nvPr/>
        </p:nvSpPr>
        <p:spPr>
          <a:xfrm>
            <a:off x="6097606" y="1739756"/>
            <a:ext cx="5870082" cy="1323439"/>
          </a:xfrm>
          <a:prstGeom prst="rect">
            <a:avLst/>
          </a:prstGeom>
          <a:noFill/>
        </p:spPr>
        <p:txBody>
          <a:bodyPr wrap="square" rtlCol="0">
            <a:spAutoFit/>
          </a:bodyPr>
          <a:lstStyle/>
          <a:p>
            <a:pPr algn="ctr"/>
            <a:r>
              <a:rPr lang="fr-FR" sz="2000" i="1"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Renouvellement partiel du Conseil municipal</a:t>
            </a:r>
            <a:endParaRPr lang="fr-FR" sz="2000"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endParaRPr>
          </a:p>
          <a:p>
            <a:pPr algn="ctr"/>
            <a:endParaRPr lang="fr-FR" sz="2000"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endParaRPr>
          </a:p>
          <a:p>
            <a:pPr algn="ctr"/>
            <a:r>
              <a:rPr lang="fr-FR" sz="2000"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C</a:t>
            </a:r>
            <a:r>
              <a:rPr lang="fr-FR" sz="2000" kern="100" baseline="300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nes</a:t>
            </a:r>
            <a:r>
              <a:rPr lang="fr-FR" sz="2000"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 &lt; 1000 habs </a:t>
            </a:r>
            <a:r>
              <a:rPr lang="fr-FR" sz="2000" kern="100" dirty="0">
                <a:solidFill>
                  <a:srgbClr val="FF0000"/>
                </a:solidFill>
                <a:latin typeface="Arial Black" panose="020B0604020202020204" pitchFamily="34" charset="0"/>
                <a:ea typeface="Apple Color Emoji" pitchFamily="2" charset="0"/>
                <a:cs typeface="Times New Roman" panose="02020603050405020304" pitchFamily="18" charset="0"/>
              </a:rPr>
              <a:t>uniquement</a:t>
            </a:r>
          </a:p>
        </p:txBody>
      </p:sp>
      <p:sp>
        <p:nvSpPr>
          <p:cNvPr id="13" name="ZoneTexte 12">
            <a:extLst>
              <a:ext uri="{FF2B5EF4-FFF2-40B4-BE49-F238E27FC236}">
                <a16:creationId xmlns:a16="http://schemas.microsoft.com/office/drawing/2014/main" id="{2FFD5192-467D-6BD6-14A6-3F4FFC38D48D}"/>
              </a:ext>
            </a:extLst>
          </p:cNvPr>
          <p:cNvSpPr txBox="1"/>
          <p:nvPr/>
        </p:nvSpPr>
        <p:spPr>
          <a:xfrm>
            <a:off x="6785359" y="3660958"/>
            <a:ext cx="5122429" cy="1077218"/>
          </a:xfrm>
          <a:prstGeom prst="rect">
            <a:avLst/>
          </a:prstGeom>
          <a:noFill/>
        </p:spPr>
        <p:txBody>
          <a:bodyPr wrap="square" rtlCol="0">
            <a:spAutoFit/>
          </a:bodyPr>
          <a:lstStyle/>
          <a:p>
            <a:pPr algn="ct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Prendre le chiffre de la population municipale authentifié pris en compte lors du dernier renouvellement intégral du conseil municipal</a:t>
            </a:r>
          </a:p>
        </p:txBody>
      </p:sp>
      <p:sp>
        <p:nvSpPr>
          <p:cNvPr id="15" name="Flèche vers la droite 14">
            <a:extLst>
              <a:ext uri="{FF2B5EF4-FFF2-40B4-BE49-F238E27FC236}">
                <a16:creationId xmlns:a16="http://schemas.microsoft.com/office/drawing/2014/main" id="{9079A8FE-37BD-A62B-DDAB-DB1E869EA439}"/>
              </a:ext>
            </a:extLst>
          </p:cNvPr>
          <p:cNvSpPr/>
          <p:nvPr/>
        </p:nvSpPr>
        <p:spPr>
          <a:xfrm>
            <a:off x="6383866" y="3689320"/>
            <a:ext cx="556612" cy="461003"/>
          </a:xfrm>
          <a:prstGeom prst="rightArrow">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Flèche courbée vers le haut 33">
            <a:extLst>
              <a:ext uri="{FF2B5EF4-FFF2-40B4-BE49-F238E27FC236}">
                <a16:creationId xmlns:a16="http://schemas.microsoft.com/office/drawing/2014/main" id="{80F01015-3D4D-8EB3-9299-645D0A57098C}"/>
              </a:ext>
            </a:extLst>
          </p:cNvPr>
          <p:cNvSpPr/>
          <p:nvPr/>
        </p:nvSpPr>
        <p:spPr>
          <a:xfrm flipH="1">
            <a:off x="2152072" y="4889903"/>
            <a:ext cx="7722903" cy="1168540"/>
          </a:xfrm>
          <a:prstGeom prst="curvedUpArrow">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1445998475"/>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49930EE4-1AD3-6ADF-AC04-969B38A89422}"/>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683F242C-E09D-CD2A-4509-56001BA7C7CA}"/>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F1FEB848-B6D1-A45A-4FF5-3EF01E3C8A0F}"/>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2" name="ZoneTexte 1">
            <a:extLst>
              <a:ext uri="{FF2B5EF4-FFF2-40B4-BE49-F238E27FC236}">
                <a16:creationId xmlns:a16="http://schemas.microsoft.com/office/drawing/2014/main" id="{FDDC1613-2730-A3D5-B7FD-EDDC15EF8177}"/>
              </a:ext>
            </a:extLst>
          </p:cNvPr>
          <p:cNvSpPr txBox="1"/>
          <p:nvPr/>
        </p:nvSpPr>
        <p:spPr>
          <a:xfrm>
            <a:off x="0" y="844953"/>
            <a:ext cx="12192000" cy="584775"/>
          </a:xfrm>
          <a:prstGeom prst="rect">
            <a:avLst/>
          </a:prstGeom>
          <a:noFill/>
        </p:spPr>
        <p:txBody>
          <a:bodyPr wrap="square" rtlCol="0">
            <a:spAutoFit/>
          </a:bodyPr>
          <a:lstStyle/>
          <a:p>
            <a:pPr algn="ctr"/>
            <a:r>
              <a:rPr lang="fr-FR" sz="32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SCRUTIN DE LISTE PARITAIRE</a:t>
            </a:r>
            <a:endParaRPr lang="fr-FR" sz="32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
        <p:nvSpPr>
          <p:cNvPr id="11" name="ZoneTexte 10">
            <a:extLst>
              <a:ext uri="{FF2B5EF4-FFF2-40B4-BE49-F238E27FC236}">
                <a16:creationId xmlns:a16="http://schemas.microsoft.com/office/drawing/2014/main" id="{D445B22E-ED92-63DB-CE4C-67A065D9DCA7}"/>
              </a:ext>
            </a:extLst>
          </p:cNvPr>
          <p:cNvSpPr txBox="1"/>
          <p:nvPr/>
        </p:nvSpPr>
        <p:spPr>
          <a:xfrm>
            <a:off x="926950" y="1833725"/>
            <a:ext cx="10338099" cy="2308324"/>
          </a:xfrm>
          <a:prstGeom prst="rect">
            <a:avLst/>
          </a:prstGeom>
          <a:noFill/>
        </p:spPr>
        <p:txBody>
          <a:bodyPr wrap="square" rtlCol="0">
            <a:spAutoFit/>
          </a:bodyPr>
          <a:lstStyle/>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Obligation de déposer des candidatures par liste. Aucune candidature individuelle isolée.</a:t>
            </a:r>
          </a:p>
          <a:p>
            <a:pPr algn="just"/>
            <a:endParaRPr lang="fr-FR" sz="1600" kern="100" dirty="0">
              <a:solidFill>
                <a:schemeClr val="tx1">
                  <a:lumMod val="75000"/>
                  <a:lumOff val="25000"/>
                </a:schemeClr>
              </a:solidFill>
              <a:latin typeface="Arial Black" panose="020B0604020202020204" pitchFamily="34" charset="0"/>
              <a:cs typeface="Times New Roman" panose="02020603050405020304" pitchFamily="18" charset="0"/>
            </a:endParaRPr>
          </a:p>
          <a:p>
            <a:pPr algn="just"/>
            <a:r>
              <a:rPr lang="fr-FR" sz="1600" kern="100" dirty="0">
                <a:solidFill>
                  <a:schemeClr val="tx1">
                    <a:lumMod val="75000"/>
                    <a:lumOff val="25000"/>
                  </a:schemeClr>
                </a:solidFill>
                <a:latin typeface="Arial Black" panose="020B0604020202020204" pitchFamily="34" charset="0"/>
                <a:cs typeface="Times New Roman" panose="02020603050405020304" pitchFamily="18" charset="0"/>
              </a:rPr>
              <a:t>En principe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les candidats devront se présenter sur une liste comptant autant de noms que de sièges à pourvoir et </a:t>
            </a:r>
            <a:r>
              <a:rPr lang="fr-FR" sz="1600" kern="100" dirty="0">
                <a:latin typeface="Arial Black" panose="020B0604020202020204" pitchFamily="34" charset="0"/>
                <a:cs typeface="Times New Roman" panose="02020603050405020304" pitchFamily="18" charset="0"/>
              </a:rPr>
              <a:t>jusqu’à 2 candidats de plus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kern="100" dirty="0">
                <a:solidFill>
                  <a:schemeClr val="tx1">
                    <a:lumMod val="75000"/>
                    <a:lumOff val="25000"/>
                  </a:schemeClr>
                </a:solidFill>
                <a:latin typeface="Arial Black" panose="020B0604020202020204" pitchFamily="34" charset="0"/>
                <a:cs typeface="Times New Roman" panose="02020603050405020304" pitchFamily="18" charset="0"/>
              </a:rPr>
              <a:t>Par exception</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a:t>
            </a:r>
            <a:r>
              <a:rPr lang="fr-FR" sz="1600" kern="100" dirty="0">
                <a:solidFill>
                  <a:srgbClr val="C00000"/>
                </a:solidFill>
                <a:latin typeface="Arial Black" panose="020B0604020202020204" pitchFamily="34" charset="0"/>
                <a:cs typeface="Times New Roman" panose="02020603050405020304" pitchFamily="18" charset="0"/>
              </a:rPr>
              <a:t>pour les C</a:t>
            </a:r>
            <a:r>
              <a:rPr lang="fr-FR" sz="1600" kern="100" baseline="30000" dirty="0">
                <a:solidFill>
                  <a:srgbClr val="C00000"/>
                </a:solidFill>
                <a:latin typeface="Arial Black" panose="020B0604020202020204" pitchFamily="34" charset="0"/>
                <a:cs typeface="Times New Roman" panose="02020603050405020304" pitchFamily="18" charset="0"/>
              </a:rPr>
              <a:t>nes</a:t>
            </a:r>
            <a:r>
              <a:rPr lang="fr-FR" sz="1600" kern="100" dirty="0">
                <a:solidFill>
                  <a:srgbClr val="C00000"/>
                </a:solidFill>
                <a:latin typeface="Arial Black" panose="020B0604020202020204" pitchFamily="34" charset="0"/>
                <a:cs typeface="Times New Roman" panose="02020603050405020304" pitchFamily="18" charset="0"/>
              </a:rPr>
              <a:t> de moins de 1000 habitants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la liste peut comporter </a:t>
            </a:r>
            <a:r>
              <a:rPr lang="fr-FR" sz="1600" kern="100" dirty="0">
                <a:latin typeface="Arial Black" panose="020B0604020202020204" pitchFamily="34" charset="0"/>
                <a:cs typeface="Times New Roman" panose="02020603050405020304" pitchFamily="18" charset="0"/>
              </a:rPr>
              <a:t>jusqu’à 2 candidats de moins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que l’effectif légal du conseil municipal (effectif en vertu duquel le conseil municipal est réputé complet).</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p:txBody>
      </p:sp>
      <p:sp>
        <p:nvSpPr>
          <p:cNvPr id="9" name="ZoneTexte 8">
            <a:extLst>
              <a:ext uri="{FF2B5EF4-FFF2-40B4-BE49-F238E27FC236}">
                <a16:creationId xmlns:a16="http://schemas.microsoft.com/office/drawing/2014/main" id="{A4DEC3E2-0ABE-EFBD-F94B-70A6527F4871}"/>
              </a:ext>
            </a:extLst>
          </p:cNvPr>
          <p:cNvSpPr txBox="1"/>
          <p:nvPr/>
        </p:nvSpPr>
        <p:spPr>
          <a:xfrm>
            <a:off x="3553082" y="1411980"/>
            <a:ext cx="4787153" cy="400110"/>
          </a:xfrm>
          <a:prstGeom prst="rect">
            <a:avLst/>
          </a:prstGeom>
          <a:noFill/>
        </p:spPr>
        <p:txBody>
          <a:bodyPr wrap="square" rtlCol="0">
            <a:spAutoFit/>
          </a:bodyPr>
          <a:lstStyle/>
          <a:p>
            <a:pPr algn="ctr"/>
            <a:r>
              <a:rPr lang="fr-FR" sz="2000" i="1" kern="100" dirty="0">
                <a:solidFill>
                  <a:srgbClr val="0F93A5"/>
                </a:solidFill>
                <a:latin typeface="Arial Black" panose="020B0604020202020204" pitchFamily="34" charset="0"/>
                <a:ea typeface="Apple Color Emoji" pitchFamily="2" charset="0"/>
                <a:cs typeface="Times New Roman" panose="02020603050405020304" pitchFamily="18" charset="0"/>
              </a:rPr>
              <a:t>Nombre de candidats par liste</a:t>
            </a:r>
          </a:p>
        </p:txBody>
      </p:sp>
      <p:graphicFrame>
        <p:nvGraphicFramePr>
          <p:cNvPr id="7" name="Tableau 6">
            <a:extLst>
              <a:ext uri="{FF2B5EF4-FFF2-40B4-BE49-F238E27FC236}">
                <a16:creationId xmlns:a16="http://schemas.microsoft.com/office/drawing/2014/main" id="{19797737-BA93-8B40-EA70-7781A5EF1AE2}"/>
              </a:ext>
            </a:extLst>
          </p:cNvPr>
          <p:cNvGraphicFramePr>
            <a:graphicFrameLocks noGrp="1"/>
          </p:cNvGraphicFramePr>
          <p:nvPr>
            <p:extLst>
              <p:ext uri="{D42A27DB-BD31-4B8C-83A1-F6EECF244321}">
                <p14:modId xmlns:p14="http://schemas.microsoft.com/office/powerpoint/2010/main" val="646465222"/>
              </p:ext>
            </p:extLst>
          </p:nvPr>
        </p:nvGraphicFramePr>
        <p:xfrm>
          <a:off x="1600569" y="4160144"/>
          <a:ext cx="8692180" cy="1927079"/>
        </p:xfrm>
        <a:graphic>
          <a:graphicData uri="http://schemas.openxmlformats.org/drawingml/2006/table">
            <a:tbl>
              <a:tblPr firstRow="1" bandRow="1">
                <a:tableStyleId>{5C22544A-7EE6-4342-B048-85BDC9FD1C3A}</a:tableStyleId>
              </a:tblPr>
              <a:tblGrid>
                <a:gridCol w="2173045">
                  <a:extLst>
                    <a:ext uri="{9D8B030D-6E8A-4147-A177-3AD203B41FA5}">
                      <a16:colId xmlns:a16="http://schemas.microsoft.com/office/drawing/2014/main" val="652212662"/>
                    </a:ext>
                  </a:extLst>
                </a:gridCol>
                <a:gridCol w="2173045">
                  <a:extLst>
                    <a:ext uri="{9D8B030D-6E8A-4147-A177-3AD203B41FA5}">
                      <a16:colId xmlns:a16="http://schemas.microsoft.com/office/drawing/2014/main" val="3472166870"/>
                    </a:ext>
                  </a:extLst>
                </a:gridCol>
                <a:gridCol w="2173045">
                  <a:extLst>
                    <a:ext uri="{9D8B030D-6E8A-4147-A177-3AD203B41FA5}">
                      <a16:colId xmlns:a16="http://schemas.microsoft.com/office/drawing/2014/main" val="3872817755"/>
                    </a:ext>
                  </a:extLst>
                </a:gridCol>
                <a:gridCol w="2173045">
                  <a:extLst>
                    <a:ext uri="{9D8B030D-6E8A-4147-A177-3AD203B41FA5}">
                      <a16:colId xmlns:a16="http://schemas.microsoft.com/office/drawing/2014/main" val="428899195"/>
                    </a:ext>
                  </a:extLst>
                </a:gridCol>
              </a:tblGrid>
              <a:tr h="507126">
                <a:tc>
                  <a:txBody>
                    <a:bodyPr/>
                    <a:lstStyle/>
                    <a:p>
                      <a:endParaRPr lang="fr-FR" sz="1200" dirty="0">
                        <a:solidFill>
                          <a:schemeClr val="accent1">
                            <a:lumMod val="20000"/>
                            <a:lumOff val="80000"/>
                          </a:schemeClr>
                        </a:solidFill>
                      </a:endParaRPr>
                    </a:p>
                  </a:txBody>
                  <a:tcPr>
                    <a:solidFill>
                      <a:schemeClr val="accent1">
                        <a:lumMod val="20000"/>
                        <a:lumOff val="80000"/>
                      </a:schemeClr>
                    </a:solidFill>
                  </a:tcPr>
                </a:tc>
                <a:tc>
                  <a:txBody>
                    <a:bodyPr/>
                    <a:lstStyle/>
                    <a:p>
                      <a:pPr algn="ctr"/>
                      <a:r>
                        <a:rPr lang="fr-FR" sz="1200" b="1" dirty="0">
                          <a:solidFill>
                            <a:schemeClr val="tx1"/>
                          </a:solidFill>
                        </a:rPr>
                        <a:t>Moins de 100 hab.</a:t>
                      </a:r>
                    </a:p>
                  </a:txBody>
                  <a:tcP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De 100 à 499 hab.</a:t>
                      </a:r>
                    </a:p>
                    <a:p>
                      <a:pPr algn="ctr"/>
                      <a:endParaRPr lang="fr-FR" sz="1200" dirty="0"/>
                    </a:p>
                  </a:txBody>
                  <a:tcP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De 500 à 999 hab.</a:t>
                      </a:r>
                    </a:p>
                    <a:p>
                      <a:endParaRPr lang="fr-FR" sz="1200" dirty="0"/>
                    </a:p>
                  </a:txBody>
                  <a:tcPr>
                    <a:solidFill>
                      <a:schemeClr val="accent1">
                        <a:lumMod val="20000"/>
                        <a:lumOff val="80000"/>
                      </a:schemeClr>
                    </a:solidFill>
                  </a:tcPr>
                </a:tc>
                <a:extLst>
                  <a:ext uri="{0D108BD9-81ED-4DB2-BD59-A6C34878D82A}">
                    <a16:rowId xmlns:a16="http://schemas.microsoft.com/office/drawing/2014/main" val="660601"/>
                  </a:ext>
                </a:extLst>
              </a:tr>
              <a:tr h="507126">
                <a:tc>
                  <a:txBody>
                    <a:bodyPr/>
                    <a:lstStyle/>
                    <a:p>
                      <a:pPr algn="ctr"/>
                      <a:r>
                        <a:rPr lang="fr-FR" sz="1200" b="1" dirty="0"/>
                        <a:t>Effectif légal du conseil municipal</a:t>
                      </a:r>
                    </a:p>
                  </a:txBody>
                  <a:tcPr/>
                </a:tc>
                <a:tc>
                  <a:txBody>
                    <a:bodyPr/>
                    <a:lstStyle/>
                    <a:p>
                      <a:pPr algn="ctr"/>
                      <a:r>
                        <a:rPr lang="fr-FR" sz="1400" b="1" dirty="0"/>
                        <a:t>7</a:t>
                      </a:r>
                    </a:p>
                  </a:txBody>
                  <a:tcPr/>
                </a:tc>
                <a:tc>
                  <a:txBody>
                    <a:bodyPr/>
                    <a:lstStyle/>
                    <a:p>
                      <a:pPr algn="ctr"/>
                      <a:r>
                        <a:rPr lang="fr-FR" sz="1400" b="1" dirty="0"/>
                        <a:t>11</a:t>
                      </a:r>
                    </a:p>
                  </a:txBody>
                  <a:tcPr/>
                </a:tc>
                <a:tc>
                  <a:txBody>
                    <a:bodyPr/>
                    <a:lstStyle/>
                    <a:p>
                      <a:pPr algn="ctr"/>
                      <a:r>
                        <a:rPr lang="fr-FR" sz="1400" b="1" dirty="0"/>
                        <a:t>15</a:t>
                      </a:r>
                    </a:p>
                  </a:txBody>
                  <a:tcPr/>
                </a:tc>
                <a:extLst>
                  <a:ext uri="{0D108BD9-81ED-4DB2-BD59-A6C34878D82A}">
                    <a16:rowId xmlns:a16="http://schemas.microsoft.com/office/drawing/2014/main" val="1560152380"/>
                  </a:ext>
                </a:extLst>
              </a:tr>
              <a:tr h="912827">
                <a:tc>
                  <a:txBody>
                    <a:bodyPr/>
                    <a:lstStyle/>
                    <a:p>
                      <a:pPr algn="ctr"/>
                      <a:r>
                        <a:rPr lang="fr-FR" sz="1200" b="1" dirty="0"/>
                        <a:t>Nombre de candidats par liste paritaire</a:t>
                      </a:r>
                    </a:p>
                  </a:txBody>
                  <a:tcPr/>
                </a:tc>
                <a:tc>
                  <a:txBody>
                    <a:bodyPr/>
                    <a:lstStyle/>
                    <a:p>
                      <a:pPr algn="ctr"/>
                      <a:r>
                        <a:rPr lang="fr-FR" sz="1200" dirty="0"/>
                        <a:t>Au minimum 5 candidats</a:t>
                      </a:r>
                    </a:p>
                    <a:p>
                      <a:pPr algn="ctr"/>
                      <a:r>
                        <a:rPr lang="fr-FR" sz="1200" dirty="0"/>
                        <a:t>et</a:t>
                      </a:r>
                    </a:p>
                    <a:p>
                      <a:pPr algn="ctr"/>
                      <a:r>
                        <a:rPr lang="fr-FR" sz="1200" dirty="0"/>
                        <a:t>Au maximum 9 candidats</a:t>
                      </a:r>
                    </a:p>
                  </a:txBody>
                  <a:tcPr/>
                </a:tc>
                <a:tc>
                  <a:txBody>
                    <a:bodyPr/>
                    <a:lstStyle/>
                    <a:p>
                      <a:pPr algn="ctr"/>
                      <a:r>
                        <a:rPr lang="fr-FR" sz="1200" dirty="0"/>
                        <a:t>Au minimum 9 candidats</a:t>
                      </a:r>
                    </a:p>
                    <a:p>
                      <a:pPr algn="ctr"/>
                      <a:r>
                        <a:rPr lang="fr-FR" sz="1200" dirty="0"/>
                        <a:t>et</a:t>
                      </a:r>
                    </a:p>
                    <a:p>
                      <a:pPr algn="ctr"/>
                      <a:r>
                        <a:rPr lang="fr-FR" sz="1200" dirty="0"/>
                        <a:t>Au maximum 13 candidats</a:t>
                      </a:r>
                    </a:p>
                    <a:p>
                      <a:endParaRPr lang="fr-FR" sz="1200" dirty="0"/>
                    </a:p>
                  </a:txBody>
                  <a:tcPr/>
                </a:tc>
                <a:tc>
                  <a:txBody>
                    <a:bodyPr/>
                    <a:lstStyle/>
                    <a:p>
                      <a:pPr algn="ctr"/>
                      <a:r>
                        <a:rPr lang="fr-FR" sz="1200" dirty="0"/>
                        <a:t>Au minimum 13 candidats</a:t>
                      </a:r>
                    </a:p>
                    <a:p>
                      <a:pPr algn="ctr"/>
                      <a:r>
                        <a:rPr lang="fr-FR" sz="1200" dirty="0"/>
                        <a:t>et</a:t>
                      </a:r>
                    </a:p>
                    <a:p>
                      <a:pPr algn="ctr"/>
                      <a:r>
                        <a:rPr lang="fr-FR" sz="1200" dirty="0"/>
                        <a:t>Au maximum 17 candidats</a:t>
                      </a:r>
                    </a:p>
                    <a:p>
                      <a:endParaRPr lang="fr-FR" sz="1200" dirty="0"/>
                    </a:p>
                  </a:txBody>
                  <a:tcPr/>
                </a:tc>
                <a:extLst>
                  <a:ext uri="{0D108BD9-81ED-4DB2-BD59-A6C34878D82A}">
                    <a16:rowId xmlns:a16="http://schemas.microsoft.com/office/drawing/2014/main" val="3057217359"/>
                  </a:ext>
                </a:extLst>
              </a:tr>
            </a:tbl>
          </a:graphicData>
        </a:graphic>
      </p:graphicFrame>
    </p:spTree>
    <p:extLst>
      <p:ext uri="{BB962C8B-B14F-4D97-AF65-F5344CB8AC3E}">
        <p14:creationId xmlns:p14="http://schemas.microsoft.com/office/powerpoint/2010/main" val="1866798134"/>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082D5552-46B8-DD19-7C67-897056C43A2F}"/>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38BFC3C-4A18-ED75-41FA-B1F97C15CF8C}"/>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5521463B-82AF-C403-D374-099FEB98D8B6}"/>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2" name="ZoneTexte 1">
            <a:extLst>
              <a:ext uri="{FF2B5EF4-FFF2-40B4-BE49-F238E27FC236}">
                <a16:creationId xmlns:a16="http://schemas.microsoft.com/office/drawing/2014/main" id="{AADC61B6-2D7B-C357-1019-2E146E661F2F}"/>
              </a:ext>
            </a:extLst>
          </p:cNvPr>
          <p:cNvSpPr txBox="1"/>
          <p:nvPr/>
        </p:nvSpPr>
        <p:spPr>
          <a:xfrm>
            <a:off x="0" y="844953"/>
            <a:ext cx="12192000" cy="584775"/>
          </a:xfrm>
          <a:prstGeom prst="rect">
            <a:avLst/>
          </a:prstGeom>
          <a:noFill/>
        </p:spPr>
        <p:txBody>
          <a:bodyPr wrap="square" rtlCol="0">
            <a:spAutoFit/>
          </a:bodyPr>
          <a:lstStyle/>
          <a:p>
            <a:pPr algn="ctr"/>
            <a:r>
              <a:rPr lang="fr-FR" sz="32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SCRUTIN DE LISTE PARITAIRE</a:t>
            </a:r>
            <a:endParaRPr lang="fr-FR" sz="32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
        <p:nvSpPr>
          <p:cNvPr id="11" name="ZoneTexte 10">
            <a:extLst>
              <a:ext uri="{FF2B5EF4-FFF2-40B4-BE49-F238E27FC236}">
                <a16:creationId xmlns:a16="http://schemas.microsoft.com/office/drawing/2014/main" id="{AA0BB431-0E40-959D-1E83-F1EE3B3BB66B}"/>
              </a:ext>
            </a:extLst>
          </p:cNvPr>
          <p:cNvSpPr txBox="1"/>
          <p:nvPr/>
        </p:nvSpPr>
        <p:spPr>
          <a:xfrm>
            <a:off x="926950" y="2194452"/>
            <a:ext cx="10338099" cy="2554545"/>
          </a:xfrm>
          <a:prstGeom prst="rect">
            <a:avLst/>
          </a:prstGeom>
          <a:noFill/>
        </p:spPr>
        <p:txBody>
          <a:bodyPr wrap="square" rtlCol="0">
            <a:spAutoFit/>
          </a:bodyPr>
          <a:lstStyle/>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Les listes doivent être </a:t>
            </a:r>
            <a:r>
              <a:rPr lang="fr-FR" sz="1600" kern="100" dirty="0">
                <a:solidFill>
                  <a:srgbClr val="C00000"/>
                </a:solidFill>
                <a:latin typeface="Arial Black" panose="020B0604020202020204" pitchFamily="34" charset="0"/>
                <a:cs typeface="Times New Roman" panose="02020603050405020304" pitchFamily="18" charset="0"/>
              </a:rPr>
              <a:t>paritaires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 </a:t>
            </a:r>
            <a:r>
              <a:rPr lang="fr-FR" sz="1600" kern="100" dirty="0">
                <a:solidFill>
                  <a:schemeClr val="tx1">
                    <a:lumMod val="75000"/>
                    <a:lumOff val="25000"/>
                  </a:schemeClr>
                </a:solidFill>
                <a:latin typeface="Arial Black" panose="020B0604020202020204" pitchFamily="34" charset="0"/>
                <a:cs typeface="Times New Roman" panose="02020603050405020304" pitchFamily="18" charset="0"/>
              </a:rPr>
              <a:t>autant d’hommes que de femmes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Les listes doivent respecter </a:t>
            </a:r>
            <a:r>
              <a:rPr lang="fr-FR" sz="1600" kern="100" dirty="0">
                <a:solidFill>
                  <a:srgbClr val="C00000"/>
                </a:solidFill>
                <a:latin typeface="Arial Black" panose="020B0604020202020204" pitchFamily="34" charset="0"/>
                <a:cs typeface="Times New Roman" panose="02020603050405020304" pitchFamily="18" charset="0"/>
              </a:rPr>
              <a:t>l’alternance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a:t>
            </a:r>
            <a:r>
              <a:rPr lang="fr-FR" sz="1600" kern="100" dirty="0">
                <a:latin typeface="Arial Black" panose="020B0604020202020204" pitchFamily="34" charset="0"/>
                <a:cs typeface="Times New Roman" panose="02020603050405020304" pitchFamily="18" charset="0"/>
              </a:rPr>
              <a:t>homme/femme ou inversement</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Les listes décident d’elles-mêmes du sexe de la tête de liste.</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Le </a:t>
            </a:r>
            <a:r>
              <a:rPr lang="fr-FR" sz="1600" kern="100" dirty="0">
                <a:latin typeface="Arial Black" panose="020B0604020202020204" pitchFamily="34" charset="0"/>
                <a:cs typeface="Times New Roman" panose="02020603050405020304" pitchFamily="18" charset="0"/>
              </a:rPr>
              <a:t>maire pressenti</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ne doit pas obligatoirement figurer en tête de liste.</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ctr"/>
            <a:r>
              <a:rPr lang="fr-FR" sz="1600" u="sng" kern="100" dirty="0">
                <a:solidFill>
                  <a:srgbClr val="C00000"/>
                </a:solidFill>
                <a:latin typeface="Arial Black" panose="020B0604020202020204" pitchFamily="34" charset="0"/>
                <a:cs typeface="Times New Roman" panose="02020603050405020304" pitchFamily="18" charset="0"/>
              </a:rPr>
              <a:t>Une liste non paritaire ne sera pas enregistrée en préfecture.</a:t>
            </a:r>
          </a:p>
          <a:p>
            <a:pPr algn="ctr"/>
            <a:endParaRPr lang="fr-FR" sz="1600" u="sng" kern="100" dirty="0">
              <a:solidFill>
                <a:srgbClr val="C00000"/>
              </a:solidFill>
              <a:latin typeface="Arial Black" panose="020B0604020202020204" pitchFamily="34" charset="0"/>
              <a:cs typeface="Times New Roman" panose="02020603050405020304" pitchFamily="18" charset="0"/>
            </a:endParaRPr>
          </a:p>
          <a:p>
            <a:pPr algn="ctr"/>
            <a:r>
              <a:rPr lang="fr-FR" sz="1600" u="sng" kern="100" dirty="0">
                <a:solidFill>
                  <a:srgbClr val="C00000"/>
                </a:solidFill>
                <a:latin typeface="Arial Black" panose="020B0604020202020204" pitchFamily="34" charset="0"/>
                <a:cs typeface="Times New Roman" panose="02020603050405020304" pitchFamily="18" charset="0"/>
              </a:rPr>
              <a:t>Aucune dérogation possible.</a:t>
            </a:r>
          </a:p>
        </p:txBody>
      </p:sp>
      <p:sp>
        <p:nvSpPr>
          <p:cNvPr id="9" name="ZoneTexte 8">
            <a:extLst>
              <a:ext uri="{FF2B5EF4-FFF2-40B4-BE49-F238E27FC236}">
                <a16:creationId xmlns:a16="http://schemas.microsoft.com/office/drawing/2014/main" id="{EEFC65DF-4669-1876-D475-E9A44DD11B24}"/>
              </a:ext>
            </a:extLst>
          </p:cNvPr>
          <p:cNvSpPr txBox="1"/>
          <p:nvPr/>
        </p:nvSpPr>
        <p:spPr>
          <a:xfrm>
            <a:off x="2979869" y="1393921"/>
            <a:ext cx="6196404" cy="400110"/>
          </a:xfrm>
          <a:prstGeom prst="rect">
            <a:avLst/>
          </a:prstGeom>
          <a:noFill/>
        </p:spPr>
        <p:txBody>
          <a:bodyPr wrap="square" rtlCol="0">
            <a:spAutoFit/>
          </a:bodyPr>
          <a:lstStyle/>
          <a:p>
            <a:pPr algn="ctr"/>
            <a:r>
              <a:rPr lang="fr-FR" sz="2000" i="1" kern="100" dirty="0">
                <a:solidFill>
                  <a:srgbClr val="0F93A5"/>
                </a:solidFill>
                <a:latin typeface="Arial Black" panose="020B0604020202020204" pitchFamily="34" charset="0"/>
                <a:ea typeface="Apple Color Emoji" pitchFamily="2" charset="0"/>
                <a:cs typeface="Times New Roman" panose="02020603050405020304" pitchFamily="18" charset="0"/>
              </a:rPr>
              <a:t>Obligation de parité de chaque liste</a:t>
            </a:r>
          </a:p>
        </p:txBody>
      </p:sp>
    </p:spTree>
    <p:extLst>
      <p:ext uri="{BB962C8B-B14F-4D97-AF65-F5344CB8AC3E}">
        <p14:creationId xmlns:p14="http://schemas.microsoft.com/office/powerpoint/2010/main" val="3038377781"/>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52859084-D979-CE14-AC11-5A97E10DA703}"/>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B1C8624A-B204-DA7D-2987-1ABC0B847FEA}"/>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A48BF993-0D13-D0FB-AC27-1A066485784D}"/>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2" name="ZoneTexte 1">
            <a:extLst>
              <a:ext uri="{FF2B5EF4-FFF2-40B4-BE49-F238E27FC236}">
                <a16:creationId xmlns:a16="http://schemas.microsoft.com/office/drawing/2014/main" id="{B99D0E24-8550-C357-8363-99FF6D11A1DA}"/>
              </a:ext>
            </a:extLst>
          </p:cNvPr>
          <p:cNvSpPr txBox="1"/>
          <p:nvPr/>
        </p:nvSpPr>
        <p:spPr>
          <a:xfrm>
            <a:off x="0" y="844953"/>
            <a:ext cx="12192000" cy="584775"/>
          </a:xfrm>
          <a:prstGeom prst="rect">
            <a:avLst/>
          </a:prstGeom>
          <a:noFill/>
        </p:spPr>
        <p:txBody>
          <a:bodyPr wrap="square" rtlCol="0">
            <a:spAutoFit/>
          </a:bodyPr>
          <a:lstStyle/>
          <a:p>
            <a:pPr algn="ctr"/>
            <a:r>
              <a:rPr lang="fr-FR" sz="32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SCRUTIN DE LISTE PARITAIRE</a:t>
            </a:r>
            <a:endParaRPr lang="fr-FR" sz="32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
        <p:nvSpPr>
          <p:cNvPr id="11" name="ZoneTexte 10">
            <a:extLst>
              <a:ext uri="{FF2B5EF4-FFF2-40B4-BE49-F238E27FC236}">
                <a16:creationId xmlns:a16="http://schemas.microsoft.com/office/drawing/2014/main" id="{56C79550-B06E-82CC-FC6A-0B8C3390D060}"/>
              </a:ext>
            </a:extLst>
          </p:cNvPr>
          <p:cNvSpPr txBox="1"/>
          <p:nvPr/>
        </p:nvSpPr>
        <p:spPr>
          <a:xfrm>
            <a:off x="629266" y="2194452"/>
            <a:ext cx="10635784" cy="3293209"/>
          </a:xfrm>
          <a:prstGeom prst="rect">
            <a:avLst/>
          </a:prstGeom>
          <a:noFill/>
        </p:spPr>
        <p:txBody>
          <a:bodyPr wrap="square" rtlCol="0">
            <a:spAutoFit/>
          </a:bodyPr>
          <a:lstStyle/>
          <a:p>
            <a:pPr algn="just"/>
            <a:r>
              <a:rPr lang="fr-FR" sz="1600" kern="100" dirty="0">
                <a:solidFill>
                  <a:srgbClr val="C00000"/>
                </a:solidFill>
                <a:latin typeface="Arial Black" panose="020B0604020202020204" pitchFamily="34" charset="0"/>
                <a:cs typeface="Times New Roman" panose="02020603050405020304" pitchFamily="18" charset="0"/>
              </a:rPr>
              <a:t>Délégation spéciale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nommée par le </a:t>
            </a:r>
            <a:r>
              <a:rPr lang="fr-FR" sz="1600" kern="100" dirty="0">
                <a:latin typeface="Arial Black" panose="020B0604020202020204" pitchFamily="34" charset="0"/>
                <a:cs typeface="Times New Roman" panose="02020603050405020304" pitchFamily="18" charset="0"/>
              </a:rPr>
              <a:t>préfet</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dans un délai de </a:t>
            </a:r>
            <a:r>
              <a:rPr lang="fr-FR" sz="1600" kern="100" dirty="0">
                <a:latin typeface="Arial Black" panose="020B0604020202020204" pitchFamily="34" charset="0"/>
                <a:cs typeface="Times New Roman" panose="02020603050405020304" pitchFamily="18" charset="0"/>
              </a:rPr>
              <a:t>8 jours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à compter de la constatation de l’impossibilité de constituer le conseil municipal.</a:t>
            </a:r>
          </a:p>
          <a:p>
            <a:pPr algn="just"/>
            <a:endParaRPr lang="fr-FR" sz="1600" kern="100" dirty="0">
              <a:latin typeface="Arial Black" panose="020B0604020202020204" pitchFamily="34" charset="0"/>
              <a:cs typeface="Times New Roman" panose="02020603050405020304" pitchFamily="18" charset="0"/>
            </a:endParaRP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La délégation spéciale élit son </a:t>
            </a:r>
            <a:r>
              <a:rPr lang="fr-FR" sz="1600" kern="100" dirty="0">
                <a:latin typeface="Arial Black" panose="020B0604020202020204" pitchFamily="34" charset="0"/>
                <a:cs typeface="Times New Roman" panose="02020603050405020304" pitchFamily="18" charset="0"/>
              </a:rPr>
              <a:t>président</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qui remplit les fonctions de </a:t>
            </a:r>
            <a:r>
              <a:rPr lang="fr-FR" sz="1600" kern="100" dirty="0">
                <a:latin typeface="Arial Black" panose="020B0604020202020204" pitchFamily="34" charset="0"/>
                <a:cs typeface="Times New Roman" panose="02020603050405020304" pitchFamily="18" charset="0"/>
              </a:rPr>
              <a:t>maire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t>
            </a:r>
          </a:p>
          <a:p>
            <a:pPr algn="just"/>
            <a:endParaRPr lang="fr-FR" sz="1600" u="sng"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Délégation spéciale compte :</a:t>
            </a: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- 3 membres dans C</a:t>
            </a:r>
            <a:r>
              <a:rPr lang="fr-FR" sz="1600" kern="100" baseline="30000" dirty="0">
                <a:solidFill>
                  <a:schemeClr val="tx1">
                    <a:lumMod val="50000"/>
                    <a:lumOff val="50000"/>
                  </a:schemeClr>
                </a:solidFill>
                <a:latin typeface="Arial Black" panose="020B0604020202020204" pitchFamily="34" charset="0"/>
                <a:cs typeface="Times New Roman" panose="02020603050405020304" pitchFamily="18" charset="0"/>
              </a:rPr>
              <a:t>nes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&lt; 35 000 habs</a:t>
            </a: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- 7 membres max dans C</a:t>
            </a:r>
            <a:r>
              <a:rPr lang="fr-FR" sz="1600" kern="100" baseline="30000" dirty="0">
                <a:solidFill>
                  <a:schemeClr val="tx1">
                    <a:lumMod val="50000"/>
                    <a:lumOff val="50000"/>
                  </a:schemeClr>
                </a:solidFill>
                <a:latin typeface="Arial Black" panose="020B0604020202020204" pitchFamily="34" charset="0"/>
                <a:cs typeface="Times New Roman" panose="02020603050405020304" pitchFamily="18" charset="0"/>
              </a:rPr>
              <a:t>nes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&gt; 35 000 habs.</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Pouvoirs de la délégation spéciale limités aux actes de pure administration conservatoire et urgente.</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De nouvelles élections partielles sont organisées </a:t>
            </a:r>
            <a:r>
              <a:rPr lang="fr-FR" sz="1600" kern="100" dirty="0">
                <a:latin typeface="Arial Black" panose="020B0604020202020204" pitchFamily="34" charset="0"/>
                <a:cs typeface="Times New Roman" panose="02020603050405020304" pitchFamily="18" charset="0"/>
              </a:rPr>
              <a:t>dans un délai de 3 mois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t>
            </a:r>
            <a:endParaRPr lang="fr-FR" sz="1600" kern="100" dirty="0">
              <a:latin typeface="Arial Black" panose="020B0604020202020204" pitchFamily="34" charset="0"/>
              <a:cs typeface="Times New Roman" panose="02020603050405020304" pitchFamily="18" charset="0"/>
            </a:endParaRPr>
          </a:p>
        </p:txBody>
      </p:sp>
      <p:sp>
        <p:nvSpPr>
          <p:cNvPr id="9" name="ZoneTexte 8">
            <a:extLst>
              <a:ext uri="{FF2B5EF4-FFF2-40B4-BE49-F238E27FC236}">
                <a16:creationId xmlns:a16="http://schemas.microsoft.com/office/drawing/2014/main" id="{495C1511-27F9-94F3-EB5E-AA8E24C34057}"/>
              </a:ext>
            </a:extLst>
          </p:cNvPr>
          <p:cNvSpPr txBox="1"/>
          <p:nvPr/>
        </p:nvSpPr>
        <p:spPr>
          <a:xfrm>
            <a:off x="2979869" y="1393921"/>
            <a:ext cx="6196404" cy="400110"/>
          </a:xfrm>
          <a:prstGeom prst="rect">
            <a:avLst/>
          </a:prstGeom>
          <a:noFill/>
        </p:spPr>
        <p:txBody>
          <a:bodyPr wrap="square" rtlCol="0">
            <a:spAutoFit/>
          </a:bodyPr>
          <a:lstStyle/>
          <a:p>
            <a:pPr algn="ctr"/>
            <a:r>
              <a:rPr lang="fr-FR" sz="2000" i="1" kern="100" dirty="0">
                <a:solidFill>
                  <a:srgbClr val="0F93A5"/>
                </a:solidFill>
                <a:latin typeface="Arial Black" panose="020B0604020202020204" pitchFamily="34" charset="0"/>
                <a:ea typeface="Apple Color Emoji" pitchFamily="2" charset="0"/>
                <a:cs typeface="Times New Roman" panose="02020603050405020304" pitchFamily="18" charset="0"/>
              </a:rPr>
              <a:t>Et si pas de candidat/e/s ?</a:t>
            </a:r>
          </a:p>
        </p:txBody>
      </p:sp>
      <p:sp>
        <p:nvSpPr>
          <p:cNvPr id="3" name="ZoneTexte 2">
            <a:extLst>
              <a:ext uri="{FF2B5EF4-FFF2-40B4-BE49-F238E27FC236}">
                <a16:creationId xmlns:a16="http://schemas.microsoft.com/office/drawing/2014/main" id="{CBB52FC1-8DD9-B8CF-9CEB-32181F6E5B3B}"/>
              </a:ext>
            </a:extLst>
          </p:cNvPr>
          <p:cNvSpPr txBox="1"/>
          <p:nvPr/>
        </p:nvSpPr>
        <p:spPr>
          <a:xfrm>
            <a:off x="1258349" y="6112481"/>
            <a:ext cx="9459857" cy="307777"/>
          </a:xfrm>
          <a:prstGeom prst="rect">
            <a:avLst/>
          </a:prstGeom>
          <a:noFill/>
        </p:spPr>
        <p:txBody>
          <a:bodyPr wrap="square" rtlCol="0">
            <a:spAutoFit/>
          </a:bodyPr>
          <a:lstStyle/>
          <a:p>
            <a:pPr algn="ctr"/>
            <a:r>
              <a:rPr lang="fr-FR" sz="1400" i="1" kern="100" dirty="0">
                <a:solidFill>
                  <a:schemeClr val="tx1">
                    <a:lumMod val="50000"/>
                    <a:lumOff val="50000"/>
                  </a:schemeClr>
                </a:solidFill>
                <a:latin typeface="Arial Black" panose="020B0604020202020204" pitchFamily="34" charset="0"/>
                <a:cs typeface="Times New Roman" panose="02020603050405020304" pitchFamily="18" charset="0"/>
              </a:rPr>
              <a:t>(art. L. L2121-35 et suivants du Code général des collectivités territoriales)</a:t>
            </a:r>
            <a:endParaRPr lang="fr-FR" sz="1400" dirty="0"/>
          </a:p>
        </p:txBody>
      </p:sp>
    </p:spTree>
    <p:extLst>
      <p:ext uri="{BB962C8B-B14F-4D97-AF65-F5344CB8AC3E}">
        <p14:creationId xmlns:p14="http://schemas.microsoft.com/office/powerpoint/2010/main" val="4014599476"/>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241F4653-81A5-65B4-6E01-EB8AF24B1909}"/>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762CEDB-7D8C-B3CB-176C-BD4C48BFBA2B}"/>
              </a:ext>
            </a:extLst>
          </p:cNvPr>
          <p:cNvSpPr/>
          <p:nvPr/>
        </p:nvSpPr>
        <p:spPr>
          <a:xfrm>
            <a:off x="0" y="0"/>
            <a:ext cx="12192000" cy="785308"/>
          </a:xfrm>
          <a:prstGeom prst="rect">
            <a:avLst/>
          </a:prstGeom>
          <a:solidFill>
            <a:srgbClr val="15B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texte, symbole, logo, Police&#10;&#10;Le contenu généré par l’IA peut être incorrect.">
            <a:extLst>
              <a:ext uri="{FF2B5EF4-FFF2-40B4-BE49-F238E27FC236}">
                <a16:creationId xmlns:a16="http://schemas.microsoft.com/office/drawing/2014/main" id="{8E4A519C-7207-FD01-93AE-B416F7DA2E50}"/>
              </a:ext>
            </a:extLst>
          </p:cNvPr>
          <p:cNvPicPr>
            <a:picLocks noChangeAspect="1"/>
          </p:cNvPicPr>
          <p:nvPr/>
        </p:nvPicPr>
        <p:blipFill>
          <a:blip r:embed="rId3"/>
          <a:stretch>
            <a:fillRect/>
          </a:stretch>
        </p:blipFill>
        <p:spPr>
          <a:xfrm>
            <a:off x="11015830" y="5421061"/>
            <a:ext cx="930255" cy="942999"/>
          </a:xfrm>
          <a:prstGeom prst="rect">
            <a:avLst/>
          </a:prstGeom>
        </p:spPr>
      </p:pic>
      <p:sp>
        <p:nvSpPr>
          <p:cNvPr id="2" name="ZoneTexte 1">
            <a:extLst>
              <a:ext uri="{FF2B5EF4-FFF2-40B4-BE49-F238E27FC236}">
                <a16:creationId xmlns:a16="http://schemas.microsoft.com/office/drawing/2014/main" id="{2FA081F5-4A60-5376-9168-680B810D6167}"/>
              </a:ext>
            </a:extLst>
          </p:cNvPr>
          <p:cNvSpPr txBox="1"/>
          <p:nvPr/>
        </p:nvSpPr>
        <p:spPr>
          <a:xfrm>
            <a:off x="0" y="844953"/>
            <a:ext cx="12192000" cy="584775"/>
          </a:xfrm>
          <a:prstGeom prst="rect">
            <a:avLst/>
          </a:prstGeom>
          <a:noFill/>
        </p:spPr>
        <p:txBody>
          <a:bodyPr wrap="square" rtlCol="0">
            <a:spAutoFit/>
          </a:bodyPr>
          <a:lstStyle/>
          <a:p>
            <a:pPr algn="ctr"/>
            <a:r>
              <a:rPr lang="fr-FR" sz="3200" u="sng" kern="100" dirty="0">
                <a:solidFill>
                  <a:schemeClr val="tx1">
                    <a:lumMod val="85000"/>
                    <a:lumOff val="15000"/>
                  </a:schemeClr>
                </a:solidFill>
                <a:latin typeface="Arial Black" panose="020B0604020202020204" pitchFamily="34" charset="0"/>
                <a:ea typeface="Apple Color Emoji" pitchFamily="2" charset="0"/>
                <a:cs typeface="Times New Roman" panose="02020603050405020304" pitchFamily="18" charset="0"/>
              </a:rPr>
              <a:t>SCRUTIN DE LISTE PARITAIRE</a:t>
            </a:r>
            <a:endParaRPr lang="fr-FR" sz="3200" u="sng" kern="100" dirty="0">
              <a:solidFill>
                <a:schemeClr val="bg2">
                  <a:lumMod val="25000"/>
                </a:schemeClr>
              </a:solidFill>
              <a:latin typeface="Arial Black" panose="020B0604020202020204" pitchFamily="34" charset="0"/>
              <a:ea typeface="Apple Color Emoji" pitchFamily="2" charset="0"/>
              <a:cs typeface="Times New Roman" panose="02020603050405020304" pitchFamily="18" charset="0"/>
            </a:endParaRPr>
          </a:p>
        </p:txBody>
      </p:sp>
      <p:sp>
        <p:nvSpPr>
          <p:cNvPr id="11" name="ZoneTexte 10">
            <a:extLst>
              <a:ext uri="{FF2B5EF4-FFF2-40B4-BE49-F238E27FC236}">
                <a16:creationId xmlns:a16="http://schemas.microsoft.com/office/drawing/2014/main" id="{639B9422-7397-DBF1-22BC-F25A818B4AFB}"/>
              </a:ext>
            </a:extLst>
          </p:cNvPr>
          <p:cNvSpPr txBox="1"/>
          <p:nvPr/>
        </p:nvSpPr>
        <p:spPr>
          <a:xfrm>
            <a:off x="677731" y="1856630"/>
            <a:ext cx="10338099" cy="4770537"/>
          </a:xfrm>
          <a:prstGeom prst="rect">
            <a:avLst/>
          </a:prstGeom>
          <a:noFill/>
        </p:spPr>
        <p:txBody>
          <a:bodyPr wrap="square" rtlCol="0">
            <a:spAutoFit/>
          </a:bodyPr>
          <a:lstStyle/>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Il s’agit d’un </a:t>
            </a:r>
            <a:r>
              <a:rPr lang="fr-FR" sz="1600" kern="100" dirty="0">
                <a:latin typeface="Arial Black" panose="020B0604020202020204" pitchFamily="34" charset="0"/>
                <a:cs typeface="Times New Roman" panose="02020603050405020304" pitchFamily="18" charset="0"/>
              </a:rPr>
              <a:t>scrutin proportionnel de liste à 2 tours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kern="100" dirty="0">
                <a:latin typeface="Arial Black" panose="020B0604020202020204" pitchFamily="34" charset="0"/>
                <a:cs typeface="Times New Roman" panose="02020603050405020304" pitchFamily="18" charset="0"/>
              </a:rPr>
              <a:t>Dépôt de déclaration de candidature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exigé pour chaque tour de scrutin. Un candidat ne peut être sur une liste que dans </a:t>
            </a:r>
            <a:r>
              <a:rPr lang="fr-FR" sz="1600" kern="100" dirty="0">
                <a:latin typeface="Arial Black" panose="020B0604020202020204" pitchFamily="34" charset="0"/>
                <a:cs typeface="Times New Roman" panose="02020603050405020304" pitchFamily="18" charset="0"/>
              </a:rPr>
              <a:t>une seule circonscription électorale</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Suppression de la possibilité de </a:t>
            </a:r>
            <a:r>
              <a:rPr lang="fr-FR" sz="1600" kern="100" dirty="0">
                <a:latin typeface="Arial Black" panose="020B0604020202020204" pitchFamily="34" charset="0"/>
                <a:cs typeface="Times New Roman" panose="02020603050405020304" pitchFamily="18" charset="0"/>
              </a:rPr>
              <a:t>panachage </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rayer certains candidats ou les remplacer par d’autres).</a:t>
            </a:r>
          </a:p>
          <a:p>
            <a:pPr algn="just"/>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a:t>
            </a:r>
            <a:r>
              <a:rPr lang="fr-FR" sz="1600" kern="100" dirty="0">
                <a:latin typeface="Arial Black" panose="020B0604020202020204" pitchFamily="34" charset="0"/>
                <a:cs typeface="Times New Roman" panose="02020603050405020304" pitchFamily="18" charset="0"/>
              </a:rPr>
              <a:t>Modification des règles jusque-là en vigueur sur la </a:t>
            </a:r>
            <a:r>
              <a:rPr lang="fr-FR" sz="1600" kern="100" dirty="0">
                <a:solidFill>
                  <a:srgbClr val="C00000"/>
                </a:solidFill>
                <a:latin typeface="Arial Black" panose="020B0604020202020204" pitchFamily="34" charset="0"/>
                <a:cs typeface="Times New Roman" panose="02020603050405020304" pitchFamily="18" charset="0"/>
              </a:rPr>
              <a:t>validité des bulletins </a:t>
            </a:r>
            <a:r>
              <a:rPr lang="fr-FR" sz="1600" kern="100" dirty="0">
                <a:latin typeface="Arial Black" panose="020B0604020202020204" pitchFamily="34" charset="0"/>
                <a:cs typeface="Times New Roman" panose="02020603050405020304" pitchFamily="18" charset="0"/>
              </a:rPr>
              <a:t>pour les élections municipales dans les </a:t>
            </a:r>
            <a:r>
              <a:rPr lang="fr-FR" sz="1600" kern="100" dirty="0">
                <a:solidFill>
                  <a:srgbClr val="C00000"/>
                </a:solidFill>
                <a:latin typeface="Arial Black" panose="020B0604020202020204" pitchFamily="34" charset="0"/>
                <a:cs typeface="Times New Roman" panose="02020603050405020304" pitchFamily="18" charset="0"/>
              </a:rPr>
              <a:t>C</a:t>
            </a:r>
            <a:r>
              <a:rPr lang="fr-FR" sz="1600" kern="100" baseline="30000" dirty="0">
                <a:solidFill>
                  <a:srgbClr val="C00000"/>
                </a:solidFill>
                <a:latin typeface="Arial Black" panose="020B0604020202020204" pitchFamily="34" charset="0"/>
                <a:cs typeface="Times New Roman" panose="02020603050405020304" pitchFamily="18" charset="0"/>
              </a:rPr>
              <a:t>nes</a:t>
            </a:r>
            <a:r>
              <a:rPr lang="fr-FR" sz="1600" kern="100" dirty="0">
                <a:solidFill>
                  <a:srgbClr val="C00000"/>
                </a:solidFill>
                <a:latin typeface="Arial Black" panose="020B0604020202020204" pitchFamily="34" charset="0"/>
                <a:cs typeface="Times New Roman" panose="02020603050405020304" pitchFamily="18" charset="0"/>
              </a:rPr>
              <a:t> de moins de 1000 habitants.</a:t>
            </a:r>
          </a:p>
          <a:p>
            <a:pPr algn="just"/>
            <a:endParaRPr lang="fr-FR" sz="1600" kern="100" dirty="0">
              <a:solidFill>
                <a:srgbClr val="C00000"/>
              </a:solidFill>
              <a:latin typeface="Arial Black" panose="020B0604020202020204" pitchFamily="34" charset="0"/>
              <a:cs typeface="Times New Roman" panose="02020603050405020304" pitchFamily="18" charset="0"/>
            </a:endParaRP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Les bulletins comportant une modification de l’ordre des candidats ou les bulletins 	imprimés comportant une mention manuscrite sont désormais considérés comme 	</a:t>
            </a:r>
            <a:r>
              <a:rPr lang="fr-FR" sz="1600" kern="100" dirty="0">
                <a:latin typeface="Arial Black" panose="020B0604020202020204" pitchFamily="34" charset="0"/>
                <a:cs typeface="Times New Roman" panose="02020603050405020304" pitchFamily="18" charset="0"/>
              </a:rPr>
              <a:t>nuls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a:t>
            </a:r>
            <a:r>
              <a:rPr lang="fr-FR" sz="1600" i="1" kern="100" dirty="0">
                <a:solidFill>
                  <a:schemeClr val="tx1">
                    <a:lumMod val="50000"/>
                    <a:lumOff val="50000"/>
                  </a:schemeClr>
                </a:solidFill>
                <a:latin typeface="Arial Black" panose="020B0604020202020204" pitchFamily="34" charset="0"/>
                <a:cs typeface="Times New Roman" panose="02020603050405020304" pitchFamily="18" charset="0"/>
              </a:rPr>
              <a:t>décret n° 2025-778 du 6 août 2025).</a:t>
            </a:r>
          </a:p>
          <a:p>
            <a:pPr algn="just"/>
            <a:endParaRPr lang="fr-FR" sz="1600" i="1"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a:t>
            </a:r>
            <a:r>
              <a:rPr lang="fr-FR" sz="1600" kern="100" dirty="0">
                <a:solidFill>
                  <a:srgbClr val="C00000"/>
                </a:solidFill>
                <a:latin typeface="Arial Black" panose="020B0604020202020204" pitchFamily="34" charset="0"/>
                <a:cs typeface="Times New Roman" panose="02020603050405020304" pitchFamily="18" charset="0"/>
              </a:rPr>
              <a:t>Toutefois,</a:t>
            </a:r>
            <a:r>
              <a:rPr lang="fr-FR" sz="1600" kern="100" dirty="0">
                <a:solidFill>
                  <a:schemeClr val="tx1">
                    <a:lumMod val="50000"/>
                    <a:lumOff val="50000"/>
                  </a:schemeClr>
                </a:solidFill>
                <a:latin typeface="Arial Black" panose="020B0604020202020204" pitchFamily="34" charset="0"/>
                <a:cs typeface="Times New Roman" panose="02020603050405020304" pitchFamily="18" charset="0"/>
              </a:rPr>
              <a:t> les circulaires utilisées comme bulletin ainsi que les bulletins 	manuscrits sont valides.</a:t>
            </a:r>
          </a:p>
          <a:p>
            <a:pPr algn="just"/>
            <a:endParaRPr lang="fr-FR" sz="1600" i="1" kern="100" dirty="0">
              <a:solidFill>
                <a:schemeClr val="tx1">
                  <a:lumMod val="50000"/>
                  <a:lumOff val="50000"/>
                </a:schemeClr>
              </a:solidFill>
              <a:latin typeface="Arial Black" panose="020B0604020202020204" pitchFamily="34" charset="0"/>
              <a:cs typeface="Times New Roman" panose="02020603050405020304" pitchFamily="18" charset="0"/>
            </a:endParaRPr>
          </a:p>
          <a:p>
            <a:pPr algn="just"/>
            <a:r>
              <a:rPr lang="fr-FR" sz="1600" i="1" kern="100" dirty="0">
                <a:solidFill>
                  <a:schemeClr val="tx1">
                    <a:lumMod val="50000"/>
                    <a:lumOff val="50000"/>
                  </a:schemeClr>
                </a:solidFill>
                <a:latin typeface="Arial Black" panose="020B0604020202020204" pitchFamily="34" charset="0"/>
                <a:cs typeface="Times New Roman" panose="02020603050405020304" pitchFamily="18" charset="0"/>
              </a:rPr>
              <a:t>	</a:t>
            </a:r>
            <a:endParaRPr lang="fr-FR" sz="1600" kern="100" dirty="0">
              <a:solidFill>
                <a:schemeClr val="tx1">
                  <a:lumMod val="50000"/>
                  <a:lumOff val="50000"/>
                </a:schemeClr>
              </a:solidFill>
              <a:latin typeface="Arial Black" panose="020B0604020202020204" pitchFamily="34" charset="0"/>
              <a:cs typeface="Times New Roman" panose="02020603050405020304" pitchFamily="18" charset="0"/>
            </a:endParaRPr>
          </a:p>
        </p:txBody>
      </p:sp>
      <p:sp>
        <p:nvSpPr>
          <p:cNvPr id="9" name="ZoneTexte 8">
            <a:extLst>
              <a:ext uri="{FF2B5EF4-FFF2-40B4-BE49-F238E27FC236}">
                <a16:creationId xmlns:a16="http://schemas.microsoft.com/office/drawing/2014/main" id="{AFC8CD67-1A1F-DF68-8B96-263A22D39E20}"/>
              </a:ext>
            </a:extLst>
          </p:cNvPr>
          <p:cNvSpPr txBox="1"/>
          <p:nvPr/>
        </p:nvSpPr>
        <p:spPr>
          <a:xfrm>
            <a:off x="2997797" y="1411980"/>
            <a:ext cx="6196404" cy="400110"/>
          </a:xfrm>
          <a:prstGeom prst="rect">
            <a:avLst/>
          </a:prstGeom>
          <a:noFill/>
        </p:spPr>
        <p:txBody>
          <a:bodyPr wrap="square" rtlCol="0">
            <a:spAutoFit/>
          </a:bodyPr>
          <a:lstStyle/>
          <a:p>
            <a:pPr algn="ctr"/>
            <a:r>
              <a:rPr lang="fr-FR" sz="2000" i="1" kern="100" dirty="0">
                <a:solidFill>
                  <a:srgbClr val="0F93A5"/>
                </a:solidFill>
                <a:latin typeface="Arial Black" panose="020B0604020202020204" pitchFamily="34" charset="0"/>
                <a:ea typeface="Apple Color Emoji" pitchFamily="2" charset="0"/>
                <a:cs typeface="Times New Roman" panose="02020603050405020304" pitchFamily="18" charset="0"/>
              </a:rPr>
              <a:t>Déroulé du scrutin</a:t>
            </a:r>
          </a:p>
        </p:txBody>
      </p:sp>
      <p:sp>
        <p:nvSpPr>
          <p:cNvPr id="4" name="Flèche vers la droite 3">
            <a:extLst>
              <a:ext uri="{FF2B5EF4-FFF2-40B4-BE49-F238E27FC236}">
                <a16:creationId xmlns:a16="http://schemas.microsoft.com/office/drawing/2014/main" id="{288B69EB-2A85-8CE0-11A9-CDFB555753A8}"/>
              </a:ext>
            </a:extLst>
          </p:cNvPr>
          <p:cNvSpPr/>
          <p:nvPr/>
        </p:nvSpPr>
        <p:spPr>
          <a:xfrm>
            <a:off x="744508" y="3803772"/>
            <a:ext cx="381150" cy="315321"/>
          </a:xfrm>
          <a:prstGeom prst="rightArrow">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3273418686"/>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1259</TotalTime>
  <Words>2370</Words>
  <Application>Microsoft Office PowerPoint</Application>
  <PresentationFormat>Grand écran</PresentationFormat>
  <Paragraphs>269</Paragraphs>
  <Slides>20</Slides>
  <Notes>20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20</vt:i4>
      </vt:variant>
    </vt:vector>
  </HeadingPairs>
  <TitlesOfParts>
    <vt:vector size="26" baseType="lpstr">
      <vt:lpstr>Aptos</vt:lpstr>
      <vt:lpstr>Aptos Display</vt:lpstr>
      <vt:lpstr>Arial</vt:lpstr>
      <vt:lpstr>Arial Black</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Maëlle Lanot Le Guen</dc:creator>
  <cp:lastModifiedBy>Lea Laffourcade</cp:lastModifiedBy>
  <cp:revision>35</cp:revision>
  <dcterms:created xsi:type="dcterms:W3CDTF">2025-09-12T08:17:59Z</dcterms:created>
  <dcterms:modified xsi:type="dcterms:W3CDTF">2025-12-08T17:26:43Z</dcterms:modified>
</cp:coreProperties>
</file>